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57" r:id="rId4"/>
    <p:sldId id="258" r:id="rId5"/>
    <p:sldId id="264" r:id="rId6"/>
    <p:sldId id="267" r:id="rId7"/>
    <p:sldId id="268" r:id="rId8"/>
    <p:sldId id="265" r:id="rId9"/>
    <p:sldId id="266" r:id="rId10"/>
    <p:sldId id="269" r:id="rId11"/>
    <p:sldId id="306" r:id="rId12"/>
    <p:sldId id="307" r:id="rId13"/>
    <p:sldId id="270" r:id="rId14"/>
    <p:sldId id="271" r:id="rId15"/>
    <p:sldId id="259" r:id="rId16"/>
    <p:sldId id="260" r:id="rId17"/>
    <p:sldId id="261" r:id="rId18"/>
    <p:sldId id="272" r:id="rId19"/>
    <p:sldId id="263" r:id="rId20"/>
    <p:sldId id="273" r:id="rId21"/>
    <p:sldId id="277" r:id="rId22"/>
    <p:sldId id="308" r:id="rId23"/>
    <p:sldId id="309" r:id="rId24"/>
    <p:sldId id="310" r:id="rId25"/>
    <p:sldId id="311" r:id="rId26"/>
    <p:sldId id="312" r:id="rId27"/>
    <p:sldId id="262" r:id="rId28"/>
    <p:sldId id="274" r:id="rId29"/>
    <p:sldId id="275" r:id="rId30"/>
    <p:sldId id="276" r:id="rId31"/>
    <p:sldId id="279" r:id="rId32"/>
    <p:sldId id="280" r:id="rId33"/>
    <p:sldId id="278" r:id="rId34"/>
    <p:sldId id="282" r:id="rId35"/>
    <p:sldId id="286" r:id="rId36"/>
    <p:sldId id="287" r:id="rId37"/>
    <p:sldId id="288" r:id="rId38"/>
    <p:sldId id="289" r:id="rId39"/>
    <p:sldId id="293" r:id="rId40"/>
    <p:sldId id="290" r:id="rId41"/>
    <p:sldId id="284" r:id="rId42"/>
    <p:sldId id="291" r:id="rId43"/>
    <p:sldId id="292" r:id="rId44"/>
    <p:sldId id="285" r:id="rId45"/>
    <p:sldId id="294" r:id="rId46"/>
    <p:sldId id="295" r:id="rId47"/>
    <p:sldId id="296" r:id="rId48"/>
    <p:sldId id="297" r:id="rId49"/>
    <p:sldId id="298" r:id="rId50"/>
    <p:sldId id="299" r:id="rId51"/>
    <p:sldId id="316" r:id="rId52"/>
    <p:sldId id="300" r:id="rId53"/>
    <p:sldId id="301" r:id="rId54"/>
    <p:sldId id="302" r:id="rId55"/>
    <p:sldId id="303" r:id="rId56"/>
    <p:sldId id="304" r:id="rId57"/>
    <p:sldId id="305" r:id="rId58"/>
    <p:sldId id="313" r:id="rId59"/>
    <p:sldId id="318" r:id="rId60"/>
    <p:sldId id="314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307C8-A28F-43E5-BE4C-CB8769B5F8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D06CD-EDA2-497C-8F9E-327FA528953E}">
      <dgm:prSet phldrT="[Text]"/>
      <dgm:spPr/>
      <dgm:t>
        <a:bodyPr/>
        <a:lstStyle/>
        <a:p>
          <a:r>
            <a:rPr lang="en-US" dirty="0" smtClean="0"/>
            <a:t>Root CA</a:t>
          </a:r>
          <a:endParaRPr lang="en-US" dirty="0"/>
        </a:p>
      </dgm:t>
    </dgm:pt>
    <dgm:pt modelId="{6B1B74CE-6280-4695-A4E8-EA65F88B90D0}" type="parTrans" cxnId="{E17CD6D3-A54C-400B-9F5B-63A7910ED7AC}">
      <dgm:prSet/>
      <dgm:spPr/>
      <dgm:t>
        <a:bodyPr/>
        <a:lstStyle/>
        <a:p>
          <a:endParaRPr lang="en-US"/>
        </a:p>
      </dgm:t>
    </dgm:pt>
    <dgm:pt modelId="{C70F55C8-BDF1-4861-9678-1D24E1145DEB}" type="sibTrans" cxnId="{E17CD6D3-A54C-400B-9F5B-63A7910ED7AC}">
      <dgm:prSet/>
      <dgm:spPr/>
      <dgm:t>
        <a:bodyPr/>
        <a:lstStyle/>
        <a:p>
          <a:endParaRPr lang="en-US"/>
        </a:p>
      </dgm:t>
    </dgm:pt>
    <dgm:pt modelId="{3277A766-A8A3-425C-8D37-1314182A1E66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Level CA</a:t>
          </a:r>
          <a:endParaRPr lang="en-US" dirty="0"/>
        </a:p>
      </dgm:t>
    </dgm:pt>
    <dgm:pt modelId="{119F9C1A-141F-4860-8C6C-BC60DD924151}" type="parTrans" cxnId="{150DCCC4-304B-498E-BE95-F1FED0018C6D}">
      <dgm:prSet/>
      <dgm:spPr/>
      <dgm:t>
        <a:bodyPr/>
        <a:lstStyle/>
        <a:p>
          <a:endParaRPr lang="en-US"/>
        </a:p>
      </dgm:t>
    </dgm:pt>
    <dgm:pt modelId="{86AF247D-8799-40A2-8FE4-2BF28441E5AE}" type="sibTrans" cxnId="{150DCCC4-304B-498E-BE95-F1FED0018C6D}">
      <dgm:prSet/>
      <dgm:spPr/>
      <dgm:t>
        <a:bodyPr/>
        <a:lstStyle/>
        <a:p>
          <a:endParaRPr lang="en-US"/>
        </a:p>
      </dgm:t>
    </dgm:pt>
    <dgm:pt modelId="{90A0AF1B-7875-42DB-A814-2367DA134C7B}">
      <dgm:prSet phldrT="[Text]"/>
      <dgm:spPr/>
      <dgm:t>
        <a:bodyPr/>
        <a:lstStyle/>
        <a:p>
          <a:r>
            <a:rPr lang="en-US" dirty="0" smtClean="0"/>
            <a:t>Certificate</a:t>
          </a:r>
          <a:endParaRPr lang="en-US" dirty="0"/>
        </a:p>
      </dgm:t>
    </dgm:pt>
    <dgm:pt modelId="{DE523250-9F42-4F89-80B7-C0DACDD8BB13}" type="parTrans" cxnId="{AD8356FB-C7EB-4B53-A6AF-48619353D1D5}">
      <dgm:prSet/>
      <dgm:spPr/>
      <dgm:t>
        <a:bodyPr/>
        <a:lstStyle/>
        <a:p>
          <a:endParaRPr lang="en-US"/>
        </a:p>
      </dgm:t>
    </dgm:pt>
    <dgm:pt modelId="{AAE1E273-0617-4E51-9C14-A6AA70BF4E80}" type="sibTrans" cxnId="{AD8356FB-C7EB-4B53-A6AF-48619353D1D5}">
      <dgm:prSet/>
      <dgm:spPr/>
      <dgm:t>
        <a:bodyPr/>
        <a:lstStyle/>
        <a:p>
          <a:endParaRPr lang="en-US"/>
        </a:p>
      </dgm:t>
    </dgm:pt>
    <dgm:pt modelId="{0C9D4CEB-4943-4848-9981-ED8E96D5D8A7}">
      <dgm:prSet phldrT="[Text]"/>
      <dgm:spPr/>
      <dgm:t>
        <a:bodyPr/>
        <a:lstStyle/>
        <a:p>
          <a:r>
            <a:rPr lang="en-US" dirty="0" smtClean="0"/>
            <a:t>Certificate</a:t>
          </a:r>
          <a:endParaRPr lang="en-US" dirty="0"/>
        </a:p>
      </dgm:t>
    </dgm:pt>
    <dgm:pt modelId="{76894687-9B06-483B-A8D3-3F7AE686FA47}" type="parTrans" cxnId="{7FBD1A25-5ADB-4BE2-A938-F6A1B12F0643}">
      <dgm:prSet/>
      <dgm:spPr/>
      <dgm:t>
        <a:bodyPr/>
        <a:lstStyle/>
        <a:p>
          <a:endParaRPr lang="en-US"/>
        </a:p>
      </dgm:t>
    </dgm:pt>
    <dgm:pt modelId="{B2FB4ECD-2278-4F21-806B-A3F4C17468B6}" type="sibTrans" cxnId="{7FBD1A25-5ADB-4BE2-A938-F6A1B12F0643}">
      <dgm:prSet/>
      <dgm:spPr/>
      <dgm:t>
        <a:bodyPr/>
        <a:lstStyle/>
        <a:p>
          <a:endParaRPr lang="en-US"/>
        </a:p>
      </dgm:t>
    </dgm:pt>
    <dgm:pt modelId="{05D0561F-F261-409F-9915-8BECE1421BA1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Level CA</a:t>
          </a:r>
          <a:endParaRPr lang="en-US" dirty="0"/>
        </a:p>
      </dgm:t>
    </dgm:pt>
    <dgm:pt modelId="{A549620C-A377-466A-AF4E-C3D8180E2D82}" type="parTrans" cxnId="{C39197FB-7D3D-40AD-8B31-F3BC1C28026A}">
      <dgm:prSet/>
      <dgm:spPr/>
      <dgm:t>
        <a:bodyPr/>
        <a:lstStyle/>
        <a:p>
          <a:endParaRPr lang="en-US"/>
        </a:p>
      </dgm:t>
    </dgm:pt>
    <dgm:pt modelId="{AB8BF499-E38D-49E8-A760-F7C3DF3AD6EB}" type="sibTrans" cxnId="{C39197FB-7D3D-40AD-8B31-F3BC1C28026A}">
      <dgm:prSet/>
      <dgm:spPr/>
      <dgm:t>
        <a:bodyPr/>
        <a:lstStyle/>
        <a:p>
          <a:endParaRPr lang="en-US"/>
        </a:p>
      </dgm:t>
    </dgm:pt>
    <dgm:pt modelId="{EF83AD4A-1100-426D-9C8A-18606CF5C990}">
      <dgm:prSet phldrT="[Text]"/>
      <dgm:spPr/>
      <dgm:t>
        <a:bodyPr/>
        <a:lstStyle/>
        <a:p>
          <a:r>
            <a:rPr lang="en-US" dirty="0" smtClean="0"/>
            <a:t>Certificate</a:t>
          </a:r>
          <a:endParaRPr lang="en-US" dirty="0"/>
        </a:p>
      </dgm:t>
    </dgm:pt>
    <dgm:pt modelId="{E7E41174-50D2-47BB-99FB-19167BF2C746}" type="parTrans" cxnId="{9491015E-C267-487D-B0E9-5A98A81017A0}">
      <dgm:prSet/>
      <dgm:spPr/>
      <dgm:t>
        <a:bodyPr/>
        <a:lstStyle/>
        <a:p>
          <a:endParaRPr lang="en-US"/>
        </a:p>
      </dgm:t>
    </dgm:pt>
    <dgm:pt modelId="{67634B61-B87E-4213-9E87-E6A036D0E8F4}" type="sibTrans" cxnId="{9491015E-C267-487D-B0E9-5A98A81017A0}">
      <dgm:prSet/>
      <dgm:spPr/>
      <dgm:t>
        <a:bodyPr/>
        <a:lstStyle/>
        <a:p>
          <a:endParaRPr lang="en-US"/>
        </a:p>
      </dgm:t>
    </dgm:pt>
    <dgm:pt modelId="{EF992F77-2F56-41B8-9CE2-CF6DC138CBBC}" type="pres">
      <dgm:prSet presAssocID="{251307C8-A28F-43E5-BE4C-CB8769B5F8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412CB7-B846-461C-B3BE-3A39B060B3F2}" type="pres">
      <dgm:prSet presAssocID="{517D06CD-EDA2-497C-8F9E-327FA528953E}" presName="hierRoot1" presStyleCnt="0"/>
      <dgm:spPr/>
    </dgm:pt>
    <dgm:pt modelId="{FCDFCE83-75BF-4C8A-909A-46FD5FF75599}" type="pres">
      <dgm:prSet presAssocID="{517D06CD-EDA2-497C-8F9E-327FA528953E}" presName="composite" presStyleCnt="0"/>
      <dgm:spPr/>
    </dgm:pt>
    <dgm:pt modelId="{F16834BC-5687-4FEE-840A-96B86BB0731E}" type="pres">
      <dgm:prSet presAssocID="{517D06CD-EDA2-497C-8F9E-327FA528953E}" presName="background" presStyleLbl="node0" presStyleIdx="0" presStyleCnt="1"/>
      <dgm:spPr/>
    </dgm:pt>
    <dgm:pt modelId="{79344209-59AD-4557-9B56-DF4E125038FD}" type="pres">
      <dgm:prSet presAssocID="{517D06CD-EDA2-497C-8F9E-327FA528953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51A0FD-78D1-4029-9E76-7210D59FD461}" type="pres">
      <dgm:prSet presAssocID="{517D06CD-EDA2-497C-8F9E-327FA528953E}" presName="hierChild2" presStyleCnt="0"/>
      <dgm:spPr/>
    </dgm:pt>
    <dgm:pt modelId="{4250332A-BF4F-4FC8-BF9A-3381EEC30FA7}" type="pres">
      <dgm:prSet presAssocID="{119F9C1A-141F-4860-8C6C-BC60DD92415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A328D71-9917-4B21-BA57-7B61305B8132}" type="pres">
      <dgm:prSet presAssocID="{3277A766-A8A3-425C-8D37-1314182A1E66}" presName="hierRoot2" presStyleCnt="0"/>
      <dgm:spPr/>
    </dgm:pt>
    <dgm:pt modelId="{A7C93B3F-3727-4700-974F-DB14E3CFA2B6}" type="pres">
      <dgm:prSet presAssocID="{3277A766-A8A3-425C-8D37-1314182A1E66}" presName="composite2" presStyleCnt="0"/>
      <dgm:spPr/>
    </dgm:pt>
    <dgm:pt modelId="{78D5E508-3A68-4489-A75D-EA727C8CDEAB}" type="pres">
      <dgm:prSet presAssocID="{3277A766-A8A3-425C-8D37-1314182A1E66}" presName="background2" presStyleLbl="node2" presStyleIdx="0" presStyleCnt="2"/>
      <dgm:spPr/>
    </dgm:pt>
    <dgm:pt modelId="{4D9547DA-18A5-43D6-8E72-B90F85209DDC}" type="pres">
      <dgm:prSet presAssocID="{3277A766-A8A3-425C-8D37-1314182A1E6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9574D-0007-483B-A7BD-61CD064ED715}" type="pres">
      <dgm:prSet presAssocID="{3277A766-A8A3-425C-8D37-1314182A1E66}" presName="hierChild3" presStyleCnt="0"/>
      <dgm:spPr/>
    </dgm:pt>
    <dgm:pt modelId="{B7E2375F-5D23-4EE0-A24C-67A0A4F983DB}" type="pres">
      <dgm:prSet presAssocID="{DE523250-9F42-4F89-80B7-C0DACDD8BB1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510B007-6F10-433F-9C2F-FAB0B9A9B9F1}" type="pres">
      <dgm:prSet presAssocID="{90A0AF1B-7875-42DB-A814-2367DA134C7B}" presName="hierRoot3" presStyleCnt="0"/>
      <dgm:spPr/>
    </dgm:pt>
    <dgm:pt modelId="{A6A4373E-1CE0-4000-B917-1403E3CCAE2C}" type="pres">
      <dgm:prSet presAssocID="{90A0AF1B-7875-42DB-A814-2367DA134C7B}" presName="composite3" presStyleCnt="0"/>
      <dgm:spPr/>
    </dgm:pt>
    <dgm:pt modelId="{FD9C0DA1-D6CD-4CD2-898A-6B038B162A54}" type="pres">
      <dgm:prSet presAssocID="{90A0AF1B-7875-42DB-A814-2367DA134C7B}" presName="background3" presStyleLbl="node3" presStyleIdx="0" presStyleCnt="3"/>
      <dgm:spPr/>
    </dgm:pt>
    <dgm:pt modelId="{059F0C8B-593E-477E-B1AA-67AFE618ACFA}" type="pres">
      <dgm:prSet presAssocID="{90A0AF1B-7875-42DB-A814-2367DA134C7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360EE-73E5-4F57-9F3A-2C7F16C19359}" type="pres">
      <dgm:prSet presAssocID="{90A0AF1B-7875-42DB-A814-2367DA134C7B}" presName="hierChild4" presStyleCnt="0"/>
      <dgm:spPr/>
    </dgm:pt>
    <dgm:pt modelId="{A6D239CA-5DFF-41BD-B9E6-36F7F226DA5F}" type="pres">
      <dgm:prSet presAssocID="{76894687-9B06-483B-A8D3-3F7AE686FA4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CA62FC30-0172-41AA-A088-D0715FF5FD96}" type="pres">
      <dgm:prSet presAssocID="{0C9D4CEB-4943-4848-9981-ED8E96D5D8A7}" presName="hierRoot3" presStyleCnt="0"/>
      <dgm:spPr/>
    </dgm:pt>
    <dgm:pt modelId="{DE77B411-4A73-47A3-A4DC-1C2A55672178}" type="pres">
      <dgm:prSet presAssocID="{0C9D4CEB-4943-4848-9981-ED8E96D5D8A7}" presName="composite3" presStyleCnt="0"/>
      <dgm:spPr/>
    </dgm:pt>
    <dgm:pt modelId="{7C1F4EE0-FD3E-4338-82CA-7FA5205A8011}" type="pres">
      <dgm:prSet presAssocID="{0C9D4CEB-4943-4848-9981-ED8E96D5D8A7}" presName="background3" presStyleLbl="node3" presStyleIdx="1" presStyleCnt="3"/>
      <dgm:spPr/>
    </dgm:pt>
    <dgm:pt modelId="{35D1DB3D-8DE6-4A48-BBEB-B6504662A52A}" type="pres">
      <dgm:prSet presAssocID="{0C9D4CEB-4943-4848-9981-ED8E96D5D8A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63B6B-2D42-4773-B8B4-9922B209CFC1}" type="pres">
      <dgm:prSet presAssocID="{0C9D4CEB-4943-4848-9981-ED8E96D5D8A7}" presName="hierChild4" presStyleCnt="0"/>
      <dgm:spPr/>
    </dgm:pt>
    <dgm:pt modelId="{708F2A63-27B1-4EC6-AFA4-B63E746AA8EF}" type="pres">
      <dgm:prSet presAssocID="{A549620C-A377-466A-AF4E-C3D8180E2D8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F5AD02B-2646-4DB5-8412-1E4E302F2653}" type="pres">
      <dgm:prSet presAssocID="{05D0561F-F261-409F-9915-8BECE1421BA1}" presName="hierRoot2" presStyleCnt="0"/>
      <dgm:spPr/>
    </dgm:pt>
    <dgm:pt modelId="{04DDB050-C196-4E9B-87F1-354BC2FC8751}" type="pres">
      <dgm:prSet presAssocID="{05D0561F-F261-409F-9915-8BECE1421BA1}" presName="composite2" presStyleCnt="0"/>
      <dgm:spPr/>
    </dgm:pt>
    <dgm:pt modelId="{417F2BF6-681F-4D07-8C64-CB6A0F147634}" type="pres">
      <dgm:prSet presAssocID="{05D0561F-F261-409F-9915-8BECE1421BA1}" presName="background2" presStyleLbl="node2" presStyleIdx="1" presStyleCnt="2"/>
      <dgm:spPr/>
    </dgm:pt>
    <dgm:pt modelId="{930E52DD-BA63-4547-AB80-1AD588DEAAA9}" type="pres">
      <dgm:prSet presAssocID="{05D0561F-F261-409F-9915-8BECE1421B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C4BDA-822A-490D-838F-B081CC95AD7A}" type="pres">
      <dgm:prSet presAssocID="{05D0561F-F261-409F-9915-8BECE1421BA1}" presName="hierChild3" presStyleCnt="0"/>
      <dgm:spPr/>
    </dgm:pt>
    <dgm:pt modelId="{6F217366-75ED-4837-8A8D-2816CDD1EC9F}" type="pres">
      <dgm:prSet presAssocID="{E7E41174-50D2-47BB-99FB-19167BF2C746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20C9FE2-0E78-4CF6-BA2A-19E4790C262F}" type="pres">
      <dgm:prSet presAssocID="{EF83AD4A-1100-426D-9C8A-18606CF5C990}" presName="hierRoot3" presStyleCnt="0"/>
      <dgm:spPr/>
    </dgm:pt>
    <dgm:pt modelId="{EC6DFA7A-8260-484B-93D8-FBFC6D2A451D}" type="pres">
      <dgm:prSet presAssocID="{EF83AD4A-1100-426D-9C8A-18606CF5C990}" presName="composite3" presStyleCnt="0"/>
      <dgm:spPr/>
    </dgm:pt>
    <dgm:pt modelId="{E90053AA-E4D4-4A5D-AC9C-ECCCD15608C0}" type="pres">
      <dgm:prSet presAssocID="{EF83AD4A-1100-426D-9C8A-18606CF5C990}" presName="background3" presStyleLbl="node3" presStyleIdx="2" presStyleCnt="3"/>
      <dgm:spPr/>
    </dgm:pt>
    <dgm:pt modelId="{39BD55B8-9E92-42DC-9D18-91BEB4797FFA}" type="pres">
      <dgm:prSet presAssocID="{EF83AD4A-1100-426D-9C8A-18606CF5C99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5F535-94A0-4FBF-9CB0-BF8E5731F2CF}" type="pres">
      <dgm:prSet presAssocID="{EF83AD4A-1100-426D-9C8A-18606CF5C990}" presName="hierChild4" presStyleCnt="0"/>
      <dgm:spPr/>
    </dgm:pt>
  </dgm:ptLst>
  <dgm:cxnLst>
    <dgm:cxn modelId="{150DCCC4-304B-498E-BE95-F1FED0018C6D}" srcId="{517D06CD-EDA2-497C-8F9E-327FA528953E}" destId="{3277A766-A8A3-425C-8D37-1314182A1E66}" srcOrd="0" destOrd="0" parTransId="{119F9C1A-141F-4860-8C6C-BC60DD924151}" sibTransId="{86AF247D-8799-40A2-8FE4-2BF28441E5AE}"/>
    <dgm:cxn modelId="{7FBD1A25-5ADB-4BE2-A938-F6A1B12F0643}" srcId="{3277A766-A8A3-425C-8D37-1314182A1E66}" destId="{0C9D4CEB-4943-4848-9981-ED8E96D5D8A7}" srcOrd="1" destOrd="0" parTransId="{76894687-9B06-483B-A8D3-3F7AE686FA47}" sibTransId="{B2FB4ECD-2278-4F21-806B-A3F4C17468B6}"/>
    <dgm:cxn modelId="{AD8356FB-C7EB-4B53-A6AF-48619353D1D5}" srcId="{3277A766-A8A3-425C-8D37-1314182A1E66}" destId="{90A0AF1B-7875-42DB-A814-2367DA134C7B}" srcOrd="0" destOrd="0" parTransId="{DE523250-9F42-4F89-80B7-C0DACDD8BB13}" sibTransId="{AAE1E273-0617-4E51-9C14-A6AA70BF4E80}"/>
    <dgm:cxn modelId="{C39197FB-7D3D-40AD-8B31-F3BC1C28026A}" srcId="{517D06CD-EDA2-497C-8F9E-327FA528953E}" destId="{05D0561F-F261-409F-9915-8BECE1421BA1}" srcOrd="1" destOrd="0" parTransId="{A549620C-A377-466A-AF4E-C3D8180E2D82}" sibTransId="{AB8BF499-E38D-49E8-A760-F7C3DF3AD6EB}"/>
    <dgm:cxn modelId="{4F7E6FCD-EE24-490F-901F-CBA74CD3DC8E}" type="presOf" srcId="{517D06CD-EDA2-497C-8F9E-327FA528953E}" destId="{79344209-59AD-4557-9B56-DF4E125038FD}" srcOrd="0" destOrd="0" presId="urn:microsoft.com/office/officeart/2005/8/layout/hierarchy1"/>
    <dgm:cxn modelId="{E17CD6D3-A54C-400B-9F5B-63A7910ED7AC}" srcId="{251307C8-A28F-43E5-BE4C-CB8769B5F8A5}" destId="{517D06CD-EDA2-497C-8F9E-327FA528953E}" srcOrd="0" destOrd="0" parTransId="{6B1B74CE-6280-4695-A4E8-EA65F88B90D0}" sibTransId="{C70F55C8-BDF1-4861-9678-1D24E1145DEB}"/>
    <dgm:cxn modelId="{F8E38B7F-7A5F-4F2C-8D84-941333A8BA6F}" type="presOf" srcId="{E7E41174-50D2-47BB-99FB-19167BF2C746}" destId="{6F217366-75ED-4837-8A8D-2816CDD1EC9F}" srcOrd="0" destOrd="0" presId="urn:microsoft.com/office/officeart/2005/8/layout/hierarchy1"/>
    <dgm:cxn modelId="{D5DE6C17-0C49-4749-840E-E151FEA81D9A}" type="presOf" srcId="{76894687-9B06-483B-A8D3-3F7AE686FA47}" destId="{A6D239CA-5DFF-41BD-B9E6-36F7F226DA5F}" srcOrd="0" destOrd="0" presId="urn:microsoft.com/office/officeart/2005/8/layout/hierarchy1"/>
    <dgm:cxn modelId="{C7E3F58C-B1C2-45FA-8335-627B20AED3FA}" type="presOf" srcId="{119F9C1A-141F-4860-8C6C-BC60DD924151}" destId="{4250332A-BF4F-4FC8-BF9A-3381EEC30FA7}" srcOrd="0" destOrd="0" presId="urn:microsoft.com/office/officeart/2005/8/layout/hierarchy1"/>
    <dgm:cxn modelId="{A365BAEC-59F3-4B8D-BDF2-F77F49065273}" type="presOf" srcId="{90A0AF1B-7875-42DB-A814-2367DA134C7B}" destId="{059F0C8B-593E-477E-B1AA-67AFE618ACFA}" srcOrd="0" destOrd="0" presId="urn:microsoft.com/office/officeart/2005/8/layout/hierarchy1"/>
    <dgm:cxn modelId="{9431BD5C-D736-4562-9952-219988A84513}" type="presOf" srcId="{DE523250-9F42-4F89-80B7-C0DACDD8BB13}" destId="{B7E2375F-5D23-4EE0-A24C-67A0A4F983DB}" srcOrd="0" destOrd="0" presId="urn:microsoft.com/office/officeart/2005/8/layout/hierarchy1"/>
    <dgm:cxn modelId="{931DB3C1-9ECF-464F-82A4-E5A20D535B2B}" type="presOf" srcId="{05D0561F-F261-409F-9915-8BECE1421BA1}" destId="{930E52DD-BA63-4547-AB80-1AD588DEAAA9}" srcOrd="0" destOrd="0" presId="urn:microsoft.com/office/officeart/2005/8/layout/hierarchy1"/>
    <dgm:cxn modelId="{9491015E-C267-487D-B0E9-5A98A81017A0}" srcId="{05D0561F-F261-409F-9915-8BECE1421BA1}" destId="{EF83AD4A-1100-426D-9C8A-18606CF5C990}" srcOrd="0" destOrd="0" parTransId="{E7E41174-50D2-47BB-99FB-19167BF2C746}" sibTransId="{67634B61-B87E-4213-9E87-E6A036D0E8F4}"/>
    <dgm:cxn modelId="{0195F2B3-94AC-4319-B3CA-72F044427518}" type="presOf" srcId="{0C9D4CEB-4943-4848-9981-ED8E96D5D8A7}" destId="{35D1DB3D-8DE6-4A48-BBEB-B6504662A52A}" srcOrd="0" destOrd="0" presId="urn:microsoft.com/office/officeart/2005/8/layout/hierarchy1"/>
    <dgm:cxn modelId="{85A7301E-6C15-4648-AF45-2D1D4BEAC3D8}" type="presOf" srcId="{EF83AD4A-1100-426D-9C8A-18606CF5C990}" destId="{39BD55B8-9E92-42DC-9D18-91BEB4797FFA}" srcOrd="0" destOrd="0" presId="urn:microsoft.com/office/officeart/2005/8/layout/hierarchy1"/>
    <dgm:cxn modelId="{42A2A521-E8B8-456F-8926-FBEA181CAA4A}" type="presOf" srcId="{251307C8-A28F-43E5-BE4C-CB8769B5F8A5}" destId="{EF992F77-2F56-41B8-9CE2-CF6DC138CBBC}" srcOrd="0" destOrd="0" presId="urn:microsoft.com/office/officeart/2005/8/layout/hierarchy1"/>
    <dgm:cxn modelId="{906C150D-D3AE-43E0-8350-497CD9F03397}" type="presOf" srcId="{A549620C-A377-466A-AF4E-C3D8180E2D82}" destId="{708F2A63-27B1-4EC6-AFA4-B63E746AA8EF}" srcOrd="0" destOrd="0" presId="urn:microsoft.com/office/officeart/2005/8/layout/hierarchy1"/>
    <dgm:cxn modelId="{6BB108E0-6D0D-49FF-A00C-548BAE9478FC}" type="presOf" srcId="{3277A766-A8A3-425C-8D37-1314182A1E66}" destId="{4D9547DA-18A5-43D6-8E72-B90F85209DDC}" srcOrd="0" destOrd="0" presId="urn:microsoft.com/office/officeart/2005/8/layout/hierarchy1"/>
    <dgm:cxn modelId="{32AFC346-AB6E-46A0-AD6C-33D54523D791}" type="presParOf" srcId="{EF992F77-2F56-41B8-9CE2-CF6DC138CBBC}" destId="{C5412CB7-B846-461C-B3BE-3A39B060B3F2}" srcOrd="0" destOrd="0" presId="urn:microsoft.com/office/officeart/2005/8/layout/hierarchy1"/>
    <dgm:cxn modelId="{52308030-46BA-4FA6-BBF3-62B642AFB91B}" type="presParOf" srcId="{C5412CB7-B846-461C-B3BE-3A39B060B3F2}" destId="{FCDFCE83-75BF-4C8A-909A-46FD5FF75599}" srcOrd="0" destOrd="0" presId="urn:microsoft.com/office/officeart/2005/8/layout/hierarchy1"/>
    <dgm:cxn modelId="{CE1455FF-10CE-47EF-8B2A-81DB000E50F3}" type="presParOf" srcId="{FCDFCE83-75BF-4C8A-909A-46FD5FF75599}" destId="{F16834BC-5687-4FEE-840A-96B86BB0731E}" srcOrd="0" destOrd="0" presId="urn:microsoft.com/office/officeart/2005/8/layout/hierarchy1"/>
    <dgm:cxn modelId="{39142F88-8850-4839-A95A-2C78011C5E8A}" type="presParOf" srcId="{FCDFCE83-75BF-4C8A-909A-46FD5FF75599}" destId="{79344209-59AD-4557-9B56-DF4E125038FD}" srcOrd="1" destOrd="0" presId="urn:microsoft.com/office/officeart/2005/8/layout/hierarchy1"/>
    <dgm:cxn modelId="{51A8299C-C096-4BCA-A219-115C694C3414}" type="presParOf" srcId="{C5412CB7-B846-461C-B3BE-3A39B060B3F2}" destId="{C851A0FD-78D1-4029-9E76-7210D59FD461}" srcOrd="1" destOrd="0" presId="urn:microsoft.com/office/officeart/2005/8/layout/hierarchy1"/>
    <dgm:cxn modelId="{2EE8D582-DF27-4BCD-875A-2A694B742E8B}" type="presParOf" srcId="{C851A0FD-78D1-4029-9E76-7210D59FD461}" destId="{4250332A-BF4F-4FC8-BF9A-3381EEC30FA7}" srcOrd="0" destOrd="0" presId="urn:microsoft.com/office/officeart/2005/8/layout/hierarchy1"/>
    <dgm:cxn modelId="{0322E2FE-A9D9-4CEF-BFBC-58A39A9EA6EA}" type="presParOf" srcId="{C851A0FD-78D1-4029-9E76-7210D59FD461}" destId="{5A328D71-9917-4B21-BA57-7B61305B8132}" srcOrd="1" destOrd="0" presId="urn:microsoft.com/office/officeart/2005/8/layout/hierarchy1"/>
    <dgm:cxn modelId="{F16C0F54-8DBA-432E-95FE-90DD846152FA}" type="presParOf" srcId="{5A328D71-9917-4B21-BA57-7B61305B8132}" destId="{A7C93B3F-3727-4700-974F-DB14E3CFA2B6}" srcOrd="0" destOrd="0" presId="urn:microsoft.com/office/officeart/2005/8/layout/hierarchy1"/>
    <dgm:cxn modelId="{284C1A2F-7697-4F1F-8FE0-8C9EBF6C77C7}" type="presParOf" srcId="{A7C93B3F-3727-4700-974F-DB14E3CFA2B6}" destId="{78D5E508-3A68-4489-A75D-EA727C8CDEAB}" srcOrd="0" destOrd="0" presId="urn:microsoft.com/office/officeart/2005/8/layout/hierarchy1"/>
    <dgm:cxn modelId="{F612E2F3-1600-4D10-8EEF-FB505520124F}" type="presParOf" srcId="{A7C93B3F-3727-4700-974F-DB14E3CFA2B6}" destId="{4D9547DA-18A5-43D6-8E72-B90F85209DDC}" srcOrd="1" destOrd="0" presId="urn:microsoft.com/office/officeart/2005/8/layout/hierarchy1"/>
    <dgm:cxn modelId="{45A01FBE-77FE-4D1F-8B32-39416DA20F6F}" type="presParOf" srcId="{5A328D71-9917-4B21-BA57-7B61305B8132}" destId="{5209574D-0007-483B-A7BD-61CD064ED715}" srcOrd="1" destOrd="0" presId="urn:microsoft.com/office/officeart/2005/8/layout/hierarchy1"/>
    <dgm:cxn modelId="{17974E5B-C859-46EB-A211-80FCF7AAECA9}" type="presParOf" srcId="{5209574D-0007-483B-A7BD-61CD064ED715}" destId="{B7E2375F-5D23-4EE0-A24C-67A0A4F983DB}" srcOrd="0" destOrd="0" presId="urn:microsoft.com/office/officeart/2005/8/layout/hierarchy1"/>
    <dgm:cxn modelId="{A9B9A042-1AD6-487E-A269-E1F31AD6DE7E}" type="presParOf" srcId="{5209574D-0007-483B-A7BD-61CD064ED715}" destId="{E510B007-6F10-433F-9C2F-FAB0B9A9B9F1}" srcOrd="1" destOrd="0" presId="urn:microsoft.com/office/officeart/2005/8/layout/hierarchy1"/>
    <dgm:cxn modelId="{DE447C7C-A6DE-4B55-AC8E-1E4BA367D043}" type="presParOf" srcId="{E510B007-6F10-433F-9C2F-FAB0B9A9B9F1}" destId="{A6A4373E-1CE0-4000-B917-1403E3CCAE2C}" srcOrd="0" destOrd="0" presId="urn:microsoft.com/office/officeart/2005/8/layout/hierarchy1"/>
    <dgm:cxn modelId="{BCC62966-7C28-4B88-91C3-855744E602E2}" type="presParOf" srcId="{A6A4373E-1CE0-4000-B917-1403E3CCAE2C}" destId="{FD9C0DA1-D6CD-4CD2-898A-6B038B162A54}" srcOrd="0" destOrd="0" presId="urn:microsoft.com/office/officeart/2005/8/layout/hierarchy1"/>
    <dgm:cxn modelId="{DC9FFFD8-C92C-4F10-B67D-52E9F7E9F443}" type="presParOf" srcId="{A6A4373E-1CE0-4000-B917-1403E3CCAE2C}" destId="{059F0C8B-593E-477E-B1AA-67AFE618ACFA}" srcOrd="1" destOrd="0" presId="urn:microsoft.com/office/officeart/2005/8/layout/hierarchy1"/>
    <dgm:cxn modelId="{46A28EE5-8623-4C1C-95D1-50326867E1DA}" type="presParOf" srcId="{E510B007-6F10-433F-9C2F-FAB0B9A9B9F1}" destId="{E37360EE-73E5-4F57-9F3A-2C7F16C19359}" srcOrd="1" destOrd="0" presId="urn:microsoft.com/office/officeart/2005/8/layout/hierarchy1"/>
    <dgm:cxn modelId="{A6949745-0D87-4418-A6F7-D4A234E90205}" type="presParOf" srcId="{5209574D-0007-483B-A7BD-61CD064ED715}" destId="{A6D239CA-5DFF-41BD-B9E6-36F7F226DA5F}" srcOrd="2" destOrd="0" presId="urn:microsoft.com/office/officeart/2005/8/layout/hierarchy1"/>
    <dgm:cxn modelId="{C29E3173-73A5-423F-9879-5BD6C989E68A}" type="presParOf" srcId="{5209574D-0007-483B-A7BD-61CD064ED715}" destId="{CA62FC30-0172-41AA-A088-D0715FF5FD96}" srcOrd="3" destOrd="0" presId="urn:microsoft.com/office/officeart/2005/8/layout/hierarchy1"/>
    <dgm:cxn modelId="{1EEC2AF7-3F26-45F1-817F-C16CF2145DC1}" type="presParOf" srcId="{CA62FC30-0172-41AA-A088-D0715FF5FD96}" destId="{DE77B411-4A73-47A3-A4DC-1C2A55672178}" srcOrd="0" destOrd="0" presId="urn:microsoft.com/office/officeart/2005/8/layout/hierarchy1"/>
    <dgm:cxn modelId="{7EB8663F-ED61-44DE-886E-E911F92E948F}" type="presParOf" srcId="{DE77B411-4A73-47A3-A4DC-1C2A55672178}" destId="{7C1F4EE0-FD3E-4338-82CA-7FA5205A8011}" srcOrd="0" destOrd="0" presId="urn:microsoft.com/office/officeart/2005/8/layout/hierarchy1"/>
    <dgm:cxn modelId="{57B7737F-4F26-424F-8FD0-33E6C763324D}" type="presParOf" srcId="{DE77B411-4A73-47A3-A4DC-1C2A55672178}" destId="{35D1DB3D-8DE6-4A48-BBEB-B6504662A52A}" srcOrd="1" destOrd="0" presId="urn:microsoft.com/office/officeart/2005/8/layout/hierarchy1"/>
    <dgm:cxn modelId="{8D4DC74C-5027-4292-9095-15634DE44EE7}" type="presParOf" srcId="{CA62FC30-0172-41AA-A088-D0715FF5FD96}" destId="{A8463B6B-2D42-4773-B8B4-9922B209CFC1}" srcOrd="1" destOrd="0" presId="urn:microsoft.com/office/officeart/2005/8/layout/hierarchy1"/>
    <dgm:cxn modelId="{BB73D281-7EAE-4294-ABCC-0404C7DBCEB4}" type="presParOf" srcId="{C851A0FD-78D1-4029-9E76-7210D59FD461}" destId="{708F2A63-27B1-4EC6-AFA4-B63E746AA8EF}" srcOrd="2" destOrd="0" presId="urn:microsoft.com/office/officeart/2005/8/layout/hierarchy1"/>
    <dgm:cxn modelId="{51F4A7DF-5338-4248-B8AA-2ABD75C10372}" type="presParOf" srcId="{C851A0FD-78D1-4029-9E76-7210D59FD461}" destId="{1F5AD02B-2646-4DB5-8412-1E4E302F2653}" srcOrd="3" destOrd="0" presId="urn:microsoft.com/office/officeart/2005/8/layout/hierarchy1"/>
    <dgm:cxn modelId="{6525F034-C1E9-4278-9D82-7F8EAC814FC5}" type="presParOf" srcId="{1F5AD02B-2646-4DB5-8412-1E4E302F2653}" destId="{04DDB050-C196-4E9B-87F1-354BC2FC8751}" srcOrd="0" destOrd="0" presId="urn:microsoft.com/office/officeart/2005/8/layout/hierarchy1"/>
    <dgm:cxn modelId="{75CE8079-9A77-4AC3-9F46-FD7E3F413DEA}" type="presParOf" srcId="{04DDB050-C196-4E9B-87F1-354BC2FC8751}" destId="{417F2BF6-681F-4D07-8C64-CB6A0F147634}" srcOrd="0" destOrd="0" presId="urn:microsoft.com/office/officeart/2005/8/layout/hierarchy1"/>
    <dgm:cxn modelId="{414E3C41-6AAD-49B9-9AF6-00D701637AE0}" type="presParOf" srcId="{04DDB050-C196-4E9B-87F1-354BC2FC8751}" destId="{930E52DD-BA63-4547-AB80-1AD588DEAAA9}" srcOrd="1" destOrd="0" presId="urn:microsoft.com/office/officeart/2005/8/layout/hierarchy1"/>
    <dgm:cxn modelId="{D02C54B6-DF5D-4C13-B494-6B3C6BDB0F22}" type="presParOf" srcId="{1F5AD02B-2646-4DB5-8412-1E4E302F2653}" destId="{821C4BDA-822A-490D-838F-B081CC95AD7A}" srcOrd="1" destOrd="0" presId="urn:microsoft.com/office/officeart/2005/8/layout/hierarchy1"/>
    <dgm:cxn modelId="{4AF29D11-0C10-4DAC-89C6-0D4D3EB9D883}" type="presParOf" srcId="{821C4BDA-822A-490D-838F-B081CC95AD7A}" destId="{6F217366-75ED-4837-8A8D-2816CDD1EC9F}" srcOrd="0" destOrd="0" presId="urn:microsoft.com/office/officeart/2005/8/layout/hierarchy1"/>
    <dgm:cxn modelId="{87D8E847-34C2-456A-B988-BF7EDD0A73F3}" type="presParOf" srcId="{821C4BDA-822A-490D-838F-B081CC95AD7A}" destId="{E20C9FE2-0E78-4CF6-BA2A-19E4790C262F}" srcOrd="1" destOrd="0" presId="urn:microsoft.com/office/officeart/2005/8/layout/hierarchy1"/>
    <dgm:cxn modelId="{810C31A0-7B2C-4CE6-8394-268FFDAEF596}" type="presParOf" srcId="{E20C9FE2-0E78-4CF6-BA2A-19E4790C262F}" destId="{EC6DFA7A-8260-484B-93D8-FBFC6D2A451D}" srcOrd="0" destOrd="0" presId="urn:microsoft.com/office/officeart/2005/8/layout/hierarchy1"/>
    <dgm:cxn modelId="{93C515D4-3DB5-48D6-BC06-EEE643C7D059}" type="presParOf" srcId="{EC6DFA7A-8260-484B-93D8-FBFC6D2A451D}" destId="{E90053AA-E4D4-4A5D-AC9C-ECCCD15608C0}" srcOrd="0" destOrd="0" presId="urn:microsoft.com/office/officeart/2005/8/layout/hierarchy1"/>
    <dgm:cxn modelId="{973C60FA-20F2-473C-B847-AC4DA18A41DB}" type="presParOf" srcId="{EC6DFA7A-8260-484B-93D8-FBFC6D2A451D}" destId="{39BD55B8-9E92-42DC-9D18-91BEB4797FFA}" srcOrd="1" destOrd="0" presId="urn:microsoft.com/office/officeart/2005/8/layout/hierarchy1"/>
    <dgm:cxn modelId="{4B7C3754-D945-43FF-9D1E-BD9E6107E4F4}" type="presParOf" srcId="{E20C9FE2-0E78-4CF6-BA2A-19E4790C262F}" destId="{1075F535-94A0-4FBF-9CB0-BF8E5731F2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17366-75ED-4837-8A8D-2816CDD1EC9F}">
      <dsp:nvSpPr>
        <dsp:cNvPr id="0" name=""/>
        <dsp:cNvSpPr/>
      </dsp:nvSpPr>
      <dsp:spPr>
        <a:xfrm>
          <a:off x="3298745" y="2563667"/>
          <a:ext cx="91440" cy="330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2A63-27B1-4EC6-AFA4-B63E746AA8EF}">
      <dsp:nvSpPr>
        <dsp:cNvPr id="0" name=""/>
        <dsp:cNvSpPr/>
      </dsp:nvSpPr>
      <dsp:spPr>
        <a:xfrm>
          <a:off x="2303264" y="1512054"/>
          <a:ext cx="1041201" cy="33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20"/>
              </a:lnTo>
              <a:lnTo>
                <a:pt x="1041201" y="225120"/>
              </a:lnTo>
              <a:lnTo>
                <a:pt x="1041201" y="330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39CA-5DFF-41BD-B9E6-36F7F226DA5F}">
      <dsp:nvSpPr>
        <dsp:cNvPr id="0" name=""/>
        <dsp:cNvSpPr/>
      </dsp:nvSpPr>
      <dsp:spPr>
        <a:xfrm>
          <a:off x="1262062" y="2563667"/>
          <a:ext cx="694134" cy="33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20"/>
              </a:lnTo>
              <a:lnTo>
                <a:pt x="694134" y="225120"/>
              </a:lnTo>
              <a:lnTo>
                <a:pt x="694134" y="330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2375F-5D23-4EE0-A24C-67A0A4F983DB}">
      <dsp:nvSpPr>
        <dsp:cNvPr id="0" name=""/>
        <dsp:cNvSpPr/>
      </dsp:nvSpPr>
      <dsp:spPr>
        <a:xfrm>
          <a:off x="567928" y="2563667"/>
          <a:ext cx="694134" cy="330344"/>
        </a:xfrm>
        <a:custGeom>
          <a:avLst/>
          <a:gdLst/>
          <a:ahLst/>
          <a:cxnLst/>
          <a:rect l="0" t="0" r="0" b="0"/>
          <a:pathLst>
            <a:path>
              <a:moveTo>
                <a:pt x="694134" y="0"/>
              </a:moveTo>
              <a:lnTo>
                <a:pt x="694134" y="225120"/>
              </a:lnTo>
              <a:lnTo>
                <a:pt x="0" y="225120"/>
              </a:lnTo>
              <a:lnTo>
                <a:pt x="0" y="330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0332A-BF4F-4FC8-BF9A-3381EEC30FA7}">
      <dsp:nvSpPr>
        <dsp:cNvPr id="0" name=""/>
        <dsp:cNvSpPr/>
      </dsp:nvSpPr>
      <dsp:spPr>
        <a:xfrm>
          <a:off x="1262062" y="1512054"/>
          <a:ext cx="1041201" cy="330344"/>
        </a:xfrm>
        <a:custGeom>
          <a:avLst/>
          <a:gdLst/>
          <a:ahLst/>
          <a:cxnLst/>
          <a:rect l="0" t="0" r="0" b="0"/>
          <a:pathLst>
            <a:path>
              <a:moveTo>
                <a:pt x="1041201" y="0"/>
              </a:moveTo>
              <a:lnTo>
                <a:pt x="1041201" y="225120"/>
              </a:lnTo>
              <a:lnTo>
                <a:pt x="0" y="225120"/>
              </a:lnTo>
              <a:lnTo>
                <a:pt x="0" y="330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834BC-5687-4FEE-840A-96B86BB0731E}">
      <dsp:nvSpPr>
        <dsp:cNvPr id="0" name=""/>
        <dsp:cNvSpPr/>
      </dsp:nvSpPr>
      <dsp:spPr>
        <a:xfrm>
          <a:off x="1735335" y="790785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44209-59AD-4557-9B56-DF4E125038FD}">
      <dsp:nvSpPr>
        <dsp:cNvPr id="0" name=""/>
        <dsp:cNvSpPr/>
      </dsp:nvSpPr>
      <dsp:spPr>
        <a:xfrm>
          <a:off x="1861542" y="910681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Root CA</a:t>
          </a:r>
          <a:endParaRPr lang="en-US" sz="1700" kern="1200" dirty="0"/>
        </a:p>
      </dsp:txBody>
      <dsp:txXfrm>
        <a:off x="1861542" y="910681"/>
        <a:ext cx="1135856" cy="721268"/>
      </dsp:txXfrm>
    </dsp:sp>
    <dsp:sp modelId="{78D5E508-3A68-4489-A75D-EA727C8CDEAB}">
      <dsp:nvSpPr>
        <dsp:cNvPr id="0" name=""/>
        <dsp:cNvSpPr/>
      </dsp:nvSpPr>
      <dsp:spPr>
        <a:xfrm>
          <a:off x="694134" y="1842399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547DA-18A5-43D6-8E72-B90F85209DDC}">
      <dsp:nvSpPr>
        <dsp:cNvPr id="0" name=""/>
        <dsp:cNvSpPr/>
      </dsp:nvSpPr>
      <dsp:spPr>
        <a:xfrm>
          <a:off x="820340" y="1962295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</a:t>
          </a:r>
          <a:r>
            <a:rPr lang="en-US" sz="1700" kern="1200" baseline="30000" dirty="0" smtClean="0"/>
            <a:t>nd</a:t>
          </a:r>
          <a:r>
            <a:rPr lang="en-US" sz="1700" kern="1200" dirty="0" smtClean="0"/>
            <a:t> Level CA</a:t>
          </a:r>
          <a:endParaRPr lang="en-US" sz="1700" kern="1200" dirty="0"/>
        </a:p>
      </dsp:txBody>
      <dsp:txXfrm>
        <a:off x="820340" y="1962295"/>
        <a:ext cx="1135856" cy="721268"/>
      </dsp:txXfrm>
    </dsp:sp>
    <dsp:sp modelId="{FD9C0DA1-D6CD-4CD2-898A-6B038B162A54}">
      <dsp:nvSpPr>
        <dsp:cNvPr id="0" name=""/>
        <dsp:cNvSpPr/>
      </dsp:nvSpPr>
      <dsp:spPr>
        <a:xfrm>
          <a:off x="0" y="2894012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F0C8B-593E-477E-B1AA-67AFE618ACFA}">
      <dsp:nvSpPr>
        <dsp:cNvPr id="0" name=""/>
        <dsp:cNvSpPr/>
      </dsp:nvSpPr>
      <dsp:spPr>
        <a:xfrm>
          <a:off x="126206" y="3013908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Certificate</a:t>
          </a:r>
          <a:endParaRPr lang="en-US" sz="1700" kern="1200" dirty="0"/>
        </a:p>
      </dsp:txBody>
      <dsp:txXfrm>
        <a:off x="126206" y="3013908"/>
        <a:ext cx="1135856" cy="721268"/>
      </dsp:txXfrm>
    </dsp:sp>
    <dsp:sp modelId="{7C1F4EE0-FD3E-4338-82CA-7FA5205A8011}">
      <dsp:nvSpPr>
        <dsp:cNvPr id="0" name=""/>
        <dsp:cNvSpPr/>
      </dsp:nvSpPr>
      <dsp:spPr>
        <a:xfrm>
          <a:off x="1388268" y="2894012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1DB3D-8DE6-4A48-BBEB-B6504662A52A}">
      <dsp:nvSpPr>
        <dsp:cNvPr id="0" name=""/>
        <dsp:cNvSpPr/>
      </dsp:nvSpPr>
      <dsp:spPr>
        <a:xfrm>
          <a:off x="1514475" y="3013908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Certificate</a:t>
          </a:r>
          <a:endParaRPr lang="en-US" sz="1700" kern="1200" dirty="0"/>
        </a:p>
      </dsp:txBody>
      <dsp:txXfrm>
        <a:off x="1514475" y="3013908"/>
        <a:ext cx="1135856" cy="721268"/>
      </dsp:txXfrm>
    </dsp:sp>
    <dsp:sp modelId="{417F2BF6-681F-4D07-8C64-CB6A0F147634}">
      <dsp:nvSpPr>
        <dsp:cNvPr id="0" name=""/>
        <dsp:cNvSpPr/>
      </dsp:nvSpPr>
      <dsp:spPr>
        <a:xfrm>
          <a:off x="2776537" y="1842399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E52DD-BA63-4547-AB80-1AD588DEAAA9}">
      <dsp:nvSpPr>
        <dsp:cNvPr id="0" name=""/>
        <dsp:cNvSpPr/>
      </dsp:nvSpPr>
      <dsp:spPr>
        <a:xfrm>
          <a:off x="2902743" y="1962295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</a:t>
          </a:r>
          <a:r>
            <a:rPr lang="en-US" sz="1700" kern="1200" baseline="30000" dirty="0" smtClean="0"/>
            <a:t>nd</a:t>
          </a:r>
          <a:r>
            <a:rPr lang="en-US" sz="1700" kern="1200" dirty="0" smtClean="0"/>
            <a:t> Level CA</a:t>
          </a:r>
          <a:endParaRPr lang="en-US" sz="1700" kern="1200" dirty="0"/>
        </a:p>
      </dsp:txBody>
      <dsp:txXfrm>
        <a:off x="2902743" y="1962295"/>
        <a:ext cx="1135856" cy="721268"/>
      </dsp:txXfrm>
    </dsp:sp>
    <dsp:sp modelId="{E90053AA-E4D4-4A5D-AC9C-ECCCD15608C0}">
      <dsp:nvSpPr>
        <dsp:cNvPr id="0" name=""/>
        <dsp:cNvSpPr/>
      </dsp:nvSpPr>
      <dsp:spPr>
        <a:xfrm>
          <a:off x="2776537" y="2894012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D55B8-9E92-42DC-9D18-91BEB4797FFA}">
      <dsp:nvSpPr>
        <dsp:cNvPr id="0" name=""/>
        <dsp:cNvSpPr/>
      </dsp:nvSpPr>
      <dsp:spPr>
        <a:xfrm>
          <a:off x="2902743" y="3013908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Certificate</a:t>
          </a:r>
          <a:endParaRPr lang="en-US" sz="1700" kern="1200" dirty="0"/>
        </a:p>
      </dsp:txBody>
      <dsp:txXfrm>
        <a:off x="2902743" y="3013908"/>
        <a:ext cx="1135856" cy="72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330E-205D-4850-BEBC-86A078CAC33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586-FF12-407D-9D2D-59565626C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Real-world cryptography – SSL/TLS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Joshua Davies</a:t>
            </a:r>
          </a:p>
          <a:p>
            <a:r>
              <a:rPr lang="en-US" dirty="0" smtClean="0"/>
              <a:t>Director of Architecture – 2Xoffice</a:t>
            </a:r>
          </a:p>
          <a:p>
            <a:r>
              <a:rPr lang="en-US" dirty="0" smtClean="0"/>
              <a:t>Author of “Implementing SSL/TLS Using Cryptography and PKI”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Encryption</a:t>
            </a:r>
            <a:endParaRPr lang="en-US" dirty="0"/>
          </a:p>
        </p:txBody>
      </p:sp>
      <p:pic>
        <p:nvPicPr>
          <p:cNvPr id="4" name="Content Placeholder 3" descr="f0210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4844" y="1600200"/>
            <a:ext cx="46943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 and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ciphers require exactly n bytes of input – if the plaintext is shorter, it must be padded</a:t>
            </a:r>
          </a:p>
          <a:p>
            <a:r>
              <a:rPr lang="en-US" dirty="0" smtClean="0"/>
              <a:t>Padding must be done securely to avoid giving away keying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 and CBC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plaintext block P is encrypted twice with the same key, C will be identical</a:t>
            </a:r>
          </a:p>
          <a:p>
            <a:r>
              <a:rPr lang="en-US" dirty="0" smtClean="0"/>
              <a:t>Gives attacker some information on the structure of P</a:t>
            </a:r>
          </a:p>
          <a:p>
            <a:r>
              <a:rPr lang="en-US" dirty="0" smtClean="0"/>
              <a:t>CBC mode XORs each block with the output of the previous block (first block is </a:t>
            </a:r>
            <a:r>
              <a:rPr lang="en-US" dirty="0" err="1" smtClean="0"/>
              <a:t>XORed</a:t>
            </a:r>
            <a:r>
              <a:rPr lang="en-US" dirty="0" smtClean="0"/>
              <a:t> with a special value called the initialization vector)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Stream, rather than a block, cipher</a:t>
            </a:r>
          </a:p>
          <a:p>
            <a:r>
              <a:rPr lang="en-US" dirty="0" smtClean="0"/>
              <a:t>Generates a single </a:t>
            </a:r>
            <a:r>
              <a:rPr lang="en-US" dirty="0" err="1" smtClean="0"/>
              <a:t>keystream</a:t>
            </a:r>
            <a:r>
              <a:rPr lang="en-US" dirty="0" smtClean="0"/>
              <a:t> as long as the plaintext</a:t>
            </a:r>
          </a:p>
          <a:p>
            <a:r>
              <a:rPr lang="en-US" dirty="0" smtClean="0"/>
              <a:t>No need for CBC or padding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Encryption</a:t>
            </a:r>
            <a:endParaRPr lang="en-US" dirty="0"/>
          </a:p>
        </p:txBody>
      </p:sp>
      <p:pic>
        <p:nvPicPr>
          <p:cNvPr id="4" name="Content Placeholder 3" descr="f021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1691" y="1600200"/>
            <a:ext cx="4280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with encryption –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 must be managed securely, but a secure channel can’t be established without a key</a:t>
            </a:r>
          </a:p>
          <a:p>
            <a:r>
              <a:rPr lang="en-US" dirty="0" smtClean="0"/>
              <a:t>Public-key cryptography creates two separate keys – one for encryption, one for decryption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Public-key cryptography -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numbers e, d, n such that (m</a:t>
            </a:r>
            <a:r>
              <a:rPr lang="en-US" baseline="30000" dirty="0" smtClean="0"/>
              <a:t>e</a:t>
            </a:r>
            <a:r>
              <a:rPr lang="en-US" dirty="0" smtClean="0"/>
              <a:t>)</a:t>
            </a:r>
            <a:r>
              <a:rPr lang="en-US" baseline="30000" dirty="0" err="1" smtClean="0"/>
              <a:t>d</a:t>
            </a:r>
            <a:r>
              <a:rPr lang="en-US" dirty="0" err="1" smtClean="0"/>
              <a:t>%n</a:t>
            </a:r>
            <a:r>
              <a:rPr lang="en-US" dirty="0" smtClean="0"/>
              <a:t>=m</a:t>
            </a:r>
          </a:p>
          <a:p>
            <a:r>
              <a:rPr lang="en-US" dirty="0" smtClean="0"/>
              <a:t>e and n are the public key, d is the private key</a:t>
            </a:r>
          </a:p>
          <a:p>
            <a:r>
              <a:rPr lang="en-US" dirty="0" smtClean="0"/>
              <a:t>c = </a:t>
            </a:r>
            <a:r>
              <a:rPr lang="en-US" dirty="0" err="1" smtClean="0"/>
              <a:t>m</a:t>
            </a:r>
            <a:r>
              <a:rPr lang="en-US" baseline="30000" dirty="0" err="1" smtClean="0"/>
              <a:t>e</a:t>
            </a:r>
            <a:r>
              <a:rPr lang="en-US" dirty="0" err="1" smtClean="0"/>
              <a:t>%n</a:t>
            </a:r>
            <a:endParaRPr lang="en-US" dirty="0" smtClean="0"/>
          </a:p>
          <a:p>
            <a:r>
              <a:rPr lang="en-US" dirty="0" smtClean="0"/>
              <a:t>m = </a:t>
            </a:r>
            <a:r>
              <a:rPr lang="en-US" dirty="0" err="1" smtClean="0"/>
              <a:t>c</a:t>
            </a:r>
            <a:r>
              <a:rPr lang="en-US" baseline="30000" dirty="0" err="1" smtClean="0"/>
              <a:t>d</a:t>
            </a:r>
            <a:r>
              <a:rPr lang="en-US" dirty="0" err="1" smtClean="0"/>
              <a:t>%n</a:t>
            </a:r>
            <a:r>
              <a:rPr lang="en-US" dirty="0" smtClean="0"/>
              <a:t> (</a:t>
            </a:r>
            <a:r>
              <a:rPr lang="en-US" dirty="0" err="1" smtClean="0"/>
              <a:t>distributivity</a:t>
            </a:r>
            <a:r>
              <a:rPr lang="en-US" dirty="0" smtClean="0"/>
              <a:t> of modulus operator)</a:t>
            </a:r>
          </a:p>
          <a:p>
            <a:r>
              <a:rPr lang="en-US" dirty="0" smtClean="0"/>
              <a:t>e, d, and n are long – at least 512 bits</a:t>
            </a:r>
          </a:p>
          <a:p>
            <a:r>
              <a:rPr lang="en-US" dirty="0" smtClean="0"/>
              <a:t>Slow runtime - generally used to exchange symmetric 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Virtually unused, </a:t>
            </a:r>
            <a:r>
              <a:rPr lang="en-US" dirty="0" smtClean="0"/>
              <a:t>but TLS 1.0 mandates it be supported</a:t>
            </a:r>
          </a:p>
          <a:p>
            <a:r>
              <a:rPr lang="en-US" dirty="0" smtClean="0"/>
              <a:t>Can only be used for secret exchange, not for general encryption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</a:p>
          <a:p>
            <a:r>
              <a:rPr lang="en-US" dirty="0" smtClean="0"/>
              <a:t>generate random a</a:t>
            </a:r>
          </a:p>
          <a:p>
            <a:r>
              <a:rPr lang="en-US" dirty="0" err="1" smtClean="0"/>
              <a:t>Yc</a:t>
            </a:r>
            <a:r>
              <a:rPr lang="en-US" dirty="0" smtClean="0"/>
              <a:t> = (</a:t>
            </a:r>
            <a:r>
              <a:rPr lang="en-US" dirty="0" err="1" smtClean="0"/>
              <a:t>g</a:t>
            </a:r>
            <a:r>
              <a:rPr lang="en-US" baseline="30000" dirty="0" err="1" smtClean="0"/>
              <a:t>a</a:t>
            </a:r>
            <a:r>
              <a:rPr lang="en-US" dirty="0" err="1" smtClean="0"/>
              <a:t>%p</a:t>
            </a:r>
            <a:r>
              <a:rPr lang="en-US" dirty="0" smtClean="0"/>
              <a:t>)</a:t>
            </a:r>
          </a:p>
          <a:p>
            <a:r>
              <a:rPr lang="en-US" dirty="0" smtClean="0"/>
              <a:t>Z = </a:t>
            </a:r>
            <a:r>
              <a:rPr lang="en-US" dirty="0" err="1" smtClean="0"/>
              <a:t>Ys</a:t>
            </a:r>
            <a:r>
              <a:rPr lang="en-US" baseline="30000" dirty="0" err="1" smtClean="0"/>
              <a:t>a</a:t>
            </a:r>
            <a:r>
              <a:rPr lang="en-US" dirty="0" err="1" smtClean="0"/>
              <a:t>%p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</a:p>
          <a:p>
            <a:r>
              <a:rPr lang="en-US" dirty="0" smtClean="0"/>
              <a:t>generate random b</a:t>
            </a:r>
          </a:p>
          <a:p>
            <a:r>
              <a:rPr lang="en-US" dirty="0" smtClean="0"/>
              <a:t>Ys=(</a:t>
            </a:r>
            <a:r>
              <a:rPr lang="en-US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dirty="0" err="1" smtClean="0"/>
              <a:t>%p</a:t>
            </a:r>
            <a:r>
              <a:rPr lang="en-US" dirty="0" smtClean="0"/>
              <a:t>)</a:t>
            </a:r>
          </a:p>
          <a:p>
            <a:r>
              <a:rPr lang="en-US" dirty="0" smtClean="0"/>
              <a:t>Z = </a:t>
            </a:r>
            <a:r>
              <a:rPr lang="en-US" dirty="0" err="1" smtClean="0"/>
              <a:t>Yc</a:t>
            </a:r>
            <a:r>
              <a:rPr lang="en-US" baseline="30000" dirty="0" err="1" smtClean="0"/>
              <a:t>b</a:t>
            </a:r>
            <a:r>
              <a:rPr lang="en-US" dirty="0" err="1" smtClean="0"/>
              <a:t>%p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0907137">
            <a:off x="2819400" y="2971800"/>
            <a:ext cx="2209800" cy="304800"/>
          </a:xfrm>
          <a:prstGeom prst="leftArrow">
            <a:avLst>
              <a:gd name="adj1" fmla="val 50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1635527">
            <a:off x="2823603" y="2928425"/>
            <a:ext cx="2209800" cy="304800"/>
          </a:xfrm>
          <a:prstGeom prst="leftArrow">
            <a:avLst>
              <a:gd name="adj1" fmla="val 50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Elliptic-Curve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new, not much commercial support</a:t>
            </a:r>
          </a:p>
          <a:p>
            <a:r>
              <a:rPr lang="en-US" dirty="0" smtClean="0"/>
              <a:t>Based on operations on the curve y</a:t>
            </a:r>
            <a:r>
              <a:rPr lang="en-US" baseline="30000" dirty="0" smtClean="0"/>
              <a:t>2</a:t>
            </a:r>
            <a:r>
              <a:rPr lang="en-US" dirty="0" smtClean="0"/>
              <a:t>=x</a:t>
            </a:r>
            <a:r>
              <a:rPr lang="en-US" baseline="30000" dirty="0" smtClean="0"/>
              <a:t>3</a:t>
            </a:r>
            <a:r>
              <a:rPr lang="en-US" dirty="0" smtClean="0"/>
              <a:t>+ax+b</a:t>
            </a:r>
          </a:p>
          <a:p>
            <a:r>
              <a:rPr lang="en-US" dirty="0" smtClean="0"/>
              <a:t>Similar to </a:t>
            </a:r>
            <a:r>
              <a:rPr lang="en-US" dirty="0" err="1" smtClean="0"/>
              <a:t>Diffie</a:t>
            </a:r>
            <a:r>
              <a:rPr lang="en-US" dirty="0" smtClean="0"/>
              <a:t>-Hellman, but replaces exponentiation with elliptic curve operations</a:t>
            </a:r>
          </a:p>
          <a:p>
            <a:r>
              <a:rPr lang="en-US" dirty="0" smtClean="0"/>
              <a:t>Provides similar security to </a:t>
            </a:r>
            <a:r>
              <a:rPr lang="en-US" dirty="0" err="1" smtClean="0"/>
              <a:t>Diffie</a:t>
            </a:r>
            <a:r>
              <a:rPr lang="en-US" dirty="0" smtClean="0"/>
              <a:t>-Hellman and RSA with far smaller numbers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Cryptographic concepts</a:t>
            </a:r>
          </a:p>
          <a:p>
            <a:pPr lvl="1"/>
            <a:r>
              <a:rPr lang="en-US" dirty="0" smtClean="0"/>
              <a:t>Symmetric Cryptography</a:t>
            </a:r>
          </a:p>
          <a:p>
            <a:pPr lvl="1"/>
            <a:r>
              <a:rPr lang="en-US" dirty="0" smtClean="0"/>
              <a:t>Public-key cryptography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Certificates</a:t>
            </a:r>
          </a:p>
          <a:p>
            <a:r>
              <a:rPr lang="en-US" dirty="0" smtClean="0"/>
              <a:t>SSL/TLS</a:t>
            </a:r>
          </a:p>
          <a:p>
            <a:pPr lvl="1"/>
            <a:r>
              <a:rPr lang="en-US" dirty="0" smtClean="0"/>
              <a:t>Handshake</a:t>
            </a:r>
          </a:p>
          <a:p>
            <a:pPr lvl="1"/>
            <a:r>
              <a:rPr lang="en-US" dirty="0" smtClean="0"/>
              <a:t>Advanced/optional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Points on an elliptic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00100" y="1752600"/>
          <a:ext cx="7542213" cy="4591050"/>
        </p:xfrm>
        <a:graphic>
          <a:graphicData uri="http://schemas.openxmlformats.org/presentationml/2006/ole">
            <p:oleObj spid="_x0000_s19458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</a:t>
            </a:r>
            <a:r>
              <a:rPr lang="en-US" baseline="-25000" dirty="0" smtClean="0"/>
              <a:t>3</a:t>
            </a:r>
            <a:r>
              <a:rPr lang="en-US" dirty="0" smtClean="0"/>
              <a:t> from P</a:t>
            </a:r>
            <a:r>
              <a:rPr lang="en-US" baseline="-25000" dirty="0" smtClean="0"/>
              <a:t>1</a:t>
            </a:r>
            <a:r>
              <a:rPr lang="en-US" dirty="0" smtClean="0"/>
              <a:t> and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=</a:t>
            </a:r>
            <a:r>
              <a:rPr lang="el-GR" dirty="0" smtClean="0"/>
              <a:t>λ</a:t>
            </a:r>
            <a:r>
              <a:rPr lang="en-US" baseline="30000" dirty="0" smtClean="0"/>
              <a:t>2</a:t>
            </a:r>
            <a:r>
              <a:rPr lang="en-US" dirty="0" smtClean="0"/>
              <a:t>-x</a:t>
            </a:r>
            <a:r>
              <a:rPr lang="en-US" baseline="-25000" dirty="0" smtClean="0"/>
              <a:t>1</a:t>
            </a:r>
            <a:r>
              <a:rPr lang="en-US" dirty="0" smtClean="0"/>
              <a:t>-x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r>
              <a:rPr lang="en-US" dirty="0" smtClean="0"/>
              <a:t>=</a:t>
            </a:r>
            <a:r>
              <a:rPr lang="el-GR" dirty="0" smtClean="0"/>
              <a:t>λ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-x</a:t>
            </a:r>
            <a:r>
              <a:rPr lang="en-US" baseline="-25000" dirty="0" smtClean="0"/>
              <a:t>3</a:t>
            </a:r>
            <a:r>
              <a:rPr lang="en-US" dirty="0" smtClean="0"/>
              <a:t>)-y</a:t>
            </a:r>
            <a:r>
              <a:rPr lang="en-US" baseline="-25000" dirty="0" smtClean="0"/>
              <a:t>1</a:t>
            </a:r>
          </a:p>
          <a:p>
            <a:r>
              <a:rPr lang="el-GR" dirty="0" smtClean="0"/>
              <a:t>λ</a:t>
            </a:r>
            <a:r>
              <a:rPr lang="en-US" dirty="0" smtClean="0"/>
              <a:t>=(y</a:t>
            </a:r>
            <a:r>
              <a:rPr lang="en-US" baseline="-25000" dirty="0" smtClean="0"/>
              <a:t>2</a:t>
            </a:r>
            <a:r>
              <a:rPr lang="en-US" dirty="0" smtClean="0"/>
              <a:t>-y</a:t>
            </a:r>
            <a:r>
              <a:rPr lang="en-US" baseline="-25000" dirty="0" smtClean="0"/>
              <a:t>1</a:t>
            </a:r>
            <a:r>
              <a:rPr lang="en-US" dirty="0" smtClean="0"/>
              <a:t>)/(x</a:t>
            </a:r>
            <a:r>
              <a:rPr lang="en-US" baseline="-25000" dirty="0" smtClean="0"/>
              <a:t>2</a:t>
            </a:r>
            <a:r>
              <a:rPr lang="en-US" dirty="0" smtClean="0"/>
              <a:t>-x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Unless P</a:t>
            </a:r>
            <a:r>
              <a:rPr lang="en-US" baseline="-25000" dirty="0" smtClean="0"/>
              <a:t>1</a:t>
            </a:r>
            <a:r>
              <a:rPr lang="en-US" dirty="0" smtClean="0"/>
              <a:t>=P</a:t>
            </a:r>
            <a:r>
              <a:rPr lang="en-US" baseline="-25000" dirty="0" smtClean="0"/>
              <a:t>2</a:t>
            </a:r>
          </a:p>
          <a:p>
            <a:r>
              <a:rPr lang="el-GR" dirty="0" smtClean="0"/>
              <a:t>λ</a:t>
            </a:r>
            <a:r>
              <a:rPr lang="en-US" dirty="0" smtClean="0"/>
              <a:t>=3x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+a/2y</a:t>
            </a:r>
            <a:r>
              <a:rPr lang="en-US" baseline="-25000" dirty="0" smtClean="0"/>
              <a:t>1</a:t>
            </a:r>
          </a:p>
          <a:p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Number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key cryptography requires arbitrary precision math</a:t>
            </a:r>
          </a:p>
          <a:p>
            <a:r>
              <a:rPr lang="en-US" dirty="0" smtClean="0"/>
              <a:t>Floating point decimals aren’t good enough, because they lose precision</a:t>
            </a:r>
          </a:p>
          <a:p>
            <a:r>
              <a:rPr lang="en-US" dirty="0" smtClean="0"/>
              <a:t>Large number arithmetic takes a long time and uses a lot of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Number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123</a:t>
            </a:r>
            <a:br>
              <a:rPr lang="en-US" dirty="0" smtClean="0"/>
            </a:br>
            <a:r>
              <a:rPr lang="en-US" dirty="0" smtClean="0"/>
              <a:t>    x456</a:t>
            </a:r>
            <a:br>
              <a:rPr lang="en-US" dirty="0" smtClean="0"/>
            </a:br>
            <a:r>
              <a:rPr lang="en-US" dirty="0" smtClean="0"/>
              <a:t>      738</a:t>
            </a:r>
            <a:br>
              <a:rPr lang="en-US" dirty="0" smtClean="0"/>
            </a:br>
            <a:r>
              <a:rPr lang="en-US" dirty="0" smtClean="0"/>
              <a:t>+  6150</a:t>
            </a:r>
            <a:br>
              <a:rPr lang="en-US" dirty="0" smtClean="0"/>
            </a:br>
            <a:r>
              <a:rPr lang="en-US" dirty="0" smtClean="0"/>
              <a:t>+49200</a:t>
            </a:r>
            <a:br>
              <a:rPr lang="en-US" dirty="0" smtClean="0"/>
            </a:br>
            <a:r>
              <a:rPr lang="en-US" dirty="0" smtClean="0"/>
              <a:t>  56088</a:t>
            </a:r>
          </a:p>
          <a:p>
            <a:r>
              <a:rPr lang="en-US" dirty="0" smtClean="0"/>
              <a:t>[(4x10</a:t>
            </a:r>
            <a:r>
              <a:rPr lang="en-US" baseline="30000" dirty="0" smtClean="0"/>
              <a:t>3</a:t>
            </a:r>
            <a:r>
              <a:rPr lang="en-US" dirty="0" smtClean="0"/>
              <a:t>)+(5x10</a:t>
            </a:r>
            <a:r>
              <a:rPr lang="en-US" baseline="30000" dirty="0" smtClean="0"/>
              <a:t>2</a:t>
            </a:r>
            <a:r>
              <a:rPr lang="en-US" dirty="0" smtClean="0"/>
              <a:t>)+6(10</a:t>
            </a:r>
            <a:r>
              <a:rPr lang="en-US" baseline="30000" dirty="0" smtClean="0"/>
              <a:t>1</a:t>
            </a:r>
            <a:r>
              <a:rPr lang="en-US" dirty="0" smtClean="0"/>
              <a:t>)]123</a:t>
            </a:r>
          </a:p>
          <a:p>
            <a:r>
              <a:rPr lang="en-US" dirty="0" smtClean="0"/>
              <a:t>(4x10</a:t>
            </a:r>
            <a:r>
              <a:rPr lang="en-US" baseline="30000" dirty="0" smtClean="0"/>
              <a:t>3</a:t>
            </a:r>
            <a:r>
              <a:rPr lang="en-US" dirty="0" smtClean="0"/>
              <a:t>)123+(5x10</a:t>
            </a:r>
            <a:r>
              <a:rPr lang="en-US" baseline="30000" dirty="0" smtClean="0"/>
              <a:t>2</a:t>
            </a:r>
            <a:r>
              <a:rPr lang="en-US" dirty="0" smtClean="0"/>
              <a:t>)123+6(10</a:t>
            </a:r>
            <a:r>
              <a:rPr lang="en-US" baseline="30000" dirty="0" smtClean="0"/>
              <a:t>1</a:t>
            </a:r>
            <a:r>
              <a:rPr lang="en-US" dirty="0" smtClean="0"/>
              <a:t>)123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25908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40386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Multiplication – double and add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4973" y="162502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47039" y="2006025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x1010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99801" y="3606225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1101000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08192" y="3225225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000000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16582" y="2844225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11010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24973" y="24384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0000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00" y="2514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4114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7201" y="3606225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1101000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200400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110100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73982" y="2844225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11010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82373" y="24384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</a:t>
            </a:r>
            <a:endParaRPr lang="en-US" sz="3200" dirty="0"/>
          </a:p>
        </p:txBody>
      </p:sp>
      <p:cxnSp>
        <p:nvCxnSpPr>
          <p:cNvPr id="24" name="Shape 23"/>
          <p:cNvCxnSpPr>
            <a:stCxn id="5" idx="3"/>
            <a:endCxn id="20" idx="0"/>
          </p:cNvCxnSpPr>
          <p:nvPr/>
        </p:nvCxnSpPr>
        <p:spPr>
          <a:xfrm>
            <a:off x="2743200" y="1917413"/>
            <a:ext cx="1548287" cy="5209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0144" y="2006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2006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1544" y="2006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0544" y="19812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4114800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10000010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9" grpId="0"/>
      <p:bldP spid="20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Exponentiation – square and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10</a:t>
            </a:r>
          </a:p>
          <a:p>
            <a:r>
              <a:rPr lang="en-US" dirty="0" err="1" smtClean="0"/>
              <a:t>xxxxxxxxxx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xxxxx</a:t>
            </a:r>
            <a:r>
              <a:rPr lang="en-US" dirty="0" smtClean="0"/>
              <a:t>)(</a:t>
            </a:r>
            <a:r>
              <a:rPr lang="en-US" dirty="0" err="1" smtClean="0"/>
              <a:t>xxxxx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xxxxx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((xx)(xx)x)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((xx)</a:t>
            </a:r>
            <a:r>
              <a:rPr lang="en-US" baseline="30000" dirty="0" smtClean="0"/>
              <a:t>2</a:t>
            </a:r>
            <a:r>
              <a:rPr lang="en-US" dirty="0" smtClean="0"/>
              <a:t>x)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(((x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x)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Efficient, but leads to timing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operation takes long enough that it can be measured </a:t>
            </a:r>
          </a:p>
          <a:p>
            <a:r>
              <a:rPr lang="en-US" dirty="0" smtClean="0"/>
              <a:t>Missing multiplication operations allow an attacker to measure how many 1’s are in the exponent</a:t>
            </a:r>
          </a:p>
          <a:p>
            <a:r>
              <a:rPr lang="en-US" dirty="0" smtClean="0"/>
              <a:t>Solution is to perform the multiplication at each step and throw the results away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exchange over an insecure channel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 rot="16200000" flipH="1">
            <a:off x="1714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9339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 rot="21292848">
            <a:off x="2139815" y="2685306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public key </a:t>
            </a:r>
            <a:r>
              <a:rPr lang="en-US" i="1" dirty="0" smtClean="0"/>
              <a:t>pub</a:t>
            </a:r>
            <a:endParaRPr lang="en-US" i="1" dirty="0"/>
          </a:p>
        </p:txBody>
      </p:sp>
      <p:sp>
        <p:nvSpPr>
          <p:cNvPr id="16" name="Right Arrow 15"/>
          <p:cNvSpPr/>
          <p:nvPr/>
        </p:nvSpPr>
        <p:spPr>
          <a:xfrm rot="227202">
            <a:off x="2131106" y="3505117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pub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21292848">
            <a:off x="2148709" y="4269655"/>
            <a:ext cx="4724400" cy="549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(M)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Man-in-the middle attack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rot="16200000" flipH="1">
            <a:off x="1714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9339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 rot="21292848">
            <a:off x="4571312" y="2576610"/>
            <a:ext cx="2288044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public key </a:t>
            </a:r>
            <a:r>
              <a:rPr lang="en-US" i="1" dirty="0" smtClean="0"/>
              <a:t>pub</a:t>
            </a:r>
            <a:endParaRPr lang="en-US" i="1" dirty="0"/>
          </a:p>
        </p:txBody>
      </p:sp>
      <p:sp>
        <p:nvSpPr>
          <p:cNvPr id="10" name="Right Arrow 9"/>
          <p:cNvSpPr/>
          <p:nvPr/>
        </p:nvSpPr>
        <p:spPr>
          <a:xfrm rot="227202">
            <a:off x="2133597" y="3429792"/>
            <a:ext cx="2443266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pub</a:t>
            </a:r>
            <a:r>
              <a:rPr lang="en-US" baseline="-25000" dirty="0" smtClean="0"/>
              <a:t>’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21292848">
            <a:off x="4647013" y="4381337"/>
            <a:ext cx="2221103" cy="549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(M)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38100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6479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 rot="21292848">
            <a:off x="2127131" y="2774218"/>
            <a:ext cx="2426494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public key </a:t>
            </a:r>
            <a:r>
              <a:rPr lang="en-US" i="1" dirty="0" smtClean="0"/>
              <a:t>pub’</a:t>
            </a:r>
            <a:endParaRPr lang="en-US" i="1" dirty="0"/>
          </a:p>
        </p:txBody>
      </p:sp>
      <p:sp>
        <p:nvSpPr>
          <p:cNvPr id="15" name="Left Arrow 14"/>
          <p:cNvSpPr/>
          <p:nvPr/>
        </p:nvSpPr>
        <p:spPr>
          <a:xfrm rot="21292848">
            <a:off x="2153294" y="4602936"/>
            <a:ext cx="2425959" cy="549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(M)</a:t>
            </a:r>
            <a:endParaRPr lang="en-US" i="1" dirty="0"/>
          </a:p>
        </p:txBody>
      </p:sp>
      <p:sp>
        <p:nvSpPr>
          <p:cNvPr id="16" name="Right Arrow 15"/>
          <p:cNvSpPr/>
          <p:nvPr/>
        </p:nvSpPr>
        <p:spPr>
          <a:xfrm rot="227202">
            <a:off x="4567121" y="3579118"/>
            <a:ext cx="2296106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pub</a:t>
            </a:r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priv</a:t>
            </a:r>
            <a:r>
              <a:rPr lang="en-US" baseline="-25000" dirty="0" smtClean="0"/>
              <a:t>’</a:t>
            </a:r>
            <a:r>
              <a:rPr lang="en-US" dirty="0" smtClean="0"/>
              <a:t>(K))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Prove Identity through digital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Upside-down public key cryptography</a:t>
            </a:r>
          </a:p>
          <a:p>
            <a:r>
              <a:rPr lang="en-US" dirty="0" smtClean="0"/>
              <a:t>s = </a:t>
            </a:r>
            <a:r>
              <a:rPr lang="en-US" dirty="0" err="1" smtClean="0"/>
              <a:t>m</a:t>
            </a:r>
            <a:r>
              <a:rPr lang="en-US" baseline="30000" dirty="0" err="1" smtClean="0"/>
              <a:t>d</a:t>
            </a:r>
            <a:r>
              <a:rPr lang="en-US" dirty="0" err="1" smtClean="0"/>
              <a:t>%n</a:t>
            </a:r>
            <a:endParaRPr lang="en-US" dirty="0" smtClean="0"/>
          </a:p>
          <a:p>
            <a:r>
              <a:rPr lang="en-US" dirty="0" smtClean="0"/>
              <a:t>m = </a:t>
            </a:r>
            <a:r>
              <a:rPr lang="en-US" dirty="0" err="1" smtClean="0"/>
              <a:t>s</a:t>
            </a:r>
            <a:r>
              <a:rPr lang="en-US" baseline="30000" dirty="0" err="1" smtClean="0"/>
              <a:t>e</a:t>
            </a:r>
            <a:r>
              <a:rPr lang="en-US" dirty="0" err="1" smtClean="0"/>
              <a:t>%n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Integrity</a:t>
            </a:r>
          </a:p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Authorization</a:t>
            </a:r>
          </a:p>
          <a:p>
            <a:r>
              <a:rPr lang="en-US" dirty="0" smtClean="0"/>
              <a:t>Non-repudiation (I can prove you did it)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2743200" cy="1752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surrogates with secure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Public-key cryptography is slow</a:t>
            </a:r>
          </a:p>
          <a:p>
            <a:r>
              <a:rPr lang="en-US" dirty="0" smtClean="0"/>
              <a:t>Sign secure hashes of original documents</a:t>
            </a:r>
          </a:p>
          <a:p>
            <a:r>
              <a:rPr lang="en-US" dirty="0" smtClean="0"/>
              <a:t>MD5 (128-bit)</a:t>
            </a:r>
          </a:p>
          <a:p>
            <a:r>
              <a:rPr lang="en-US" dirty="0" smtClean="0"/>
              <a:t>SHA (-1=160-bit, -256, -384, -512)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 Signature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standard for document signatures; doesn’t actually encrypt anything</a:t>
            </a:r>
          </a:p>
          <a:p>
            <a:r>
              <a:rPr lang="en-US" dirty="0" smtClean="0"/>
              <a:t>k = (c%(q-1)) + 1</a:t>
            </a:r>
          </a:p>
          <a:p>
            <a:r>
              <a:rPr lang="en-US" dirty="0" smtClean="0"/>
              <a:t>r = (</a:t>
            </a:r>
            <a:r>
              <a:rPr lang="en-US" dirty="0" err="1" smtClean="0"/>
              <a:t>g</a:t>
            </a:r>
            <a:r>
              <a:rPr lang="en-US" baseline="30000" dirty="0" err="1" smtClean="0"/>
              <a:t>k</a:t>
            </a:r>
            <a:r>
              <a:rPr lang="en-US" dirty="0" smtClean="0"/>
              <a:t> % p) % q</a:t>
            </a:r>
          </a:p>
          <a:p>
            <a:r>
              <a:rPr lang="en-US" dirty="0" smtClean="0"/>
              <a:t>z = secure message hash</a:t>
            </a:r>
          </a:p>
          <a:p>
            <a:r>
              <a:rPr lang="en-US" dirty="0" smtClean="0"/>
              <a:t>s = </a:t>
            </a:r>
            <a:r>
              <a:rPr lang="en-US" dirty="0" smtClean="0"/>
              <a:t>((k</a:t>
            </a:r>
            <a:r>
              <a:rPr lang="en-US" baseline="30000" dirty="0" smtClean="0"/>
              <a:t>-1</a:t>
            </a:r>
            <a:r>
              <a:rPr lang="en-US" dirty="0" smtClean="0"/>
              <a:t>%q</a:t>
            </a:r>
            <a:r>
              <a:rPr lang="en-US" dirty="0" smtClean="0"/>
              <a:t>)(</a:t>
            </a:r>
            <a:r>
              <a:rPr lang="en-US" dirty="0" err="1" smtClean="0"/>
              <a:t>z+xr</a:t>
            </a:r>
            <a:r>
              <a:rPr lang="en-US" dirty="0" smtClean="0"/>
              <a:t>))%q</a:t>
            </a:r>
          </a:p>
          <a:p>
            <a:r>
              <a:rPr lang="en-US" dirty="0" smtClean="0"/>
              <a:t>r and s are the signature, g, p &amp; q are shared and public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 Signature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 = s</a:t>
            </a:r>
            <a:r>
              <a:rPr lang="en-US" baseline="30000" dirty="0" smtClean="0"/>
              <a:t>-1</a:t>
            </a:r>
            <a:r>
              <a:rPr lang="en-US" dirty="0" smtClean="0"/>
              <a:t>%q</a:t>
            </a:r>
          </a:p>
          <a:p>
            <a:r>
              <a:rPr lang="en-US" dirty="0" smtClean="0"/>
              <a:t>z = hash(message)</a:t>
            </a:r>
          </a:p>
          <a:p>
            <a:r>
              <a:rPr lang="en-US" dirty="0" smtClean="0"/>
              <a:t>u1 = (</a:t>
            </a:r>
            <a:r>
              <a:rPr lang="en-US" dirty="0" err="1" smtClean="0"/>
              <a:t>zw</a:t>
            </a:r>
            <a:r>
              <a:rPr lang="en-US" dirty="0" smtClean="0"/>
              <a:t>) % q</a:t>
            </a:r>
          </a:p>
          <a:p>
            <a:r>
              <a:rPr lang="en-US" dirty="0" smtClean="0"/>
              <a:t>u2 = (</a:t>
            </a:r>
            <a:r>
              <a:rPr lang="en-US" dirty="0" err="1" smtClean="0"/>
              <a:t>rw</a:t>
            </a:r>
            <a:r>
              <a:rPr lang="en-US" dirty="0" smtClean="0"/>
              <a:t>) % q</a:t>
            </a:r>
          </a:p>
          <a:p>
            <a:r>
              <a:rPr lang="en-US" dirty="0" smtClean="0"/>
              <a:t>v = (( g</a:t>
            </a:r>
            <a:r>
              <a:rPr lang="en-US" baseline="30000" dirty="0" smtClean="0"/>
              <a:t>u1</a:t>
            </a:r>
            <a:r>
              <a:rPr lang="en-US" dirty="0" smtClean="0"/>
              <a:t>y</a:t>
            </a:r>
            <a:r>
              <a:rPr lang="en-US" baseline="30000" dirty="0" smtClean="0"/>
              <a:t>u2</a:t>
            </a:r>
            <a:r>
              <a:rPr lang="en-US" dirty="0" smtClean="0"/>
              <a:t>)%p)%q</a:t>
            </a:r>
          </a:p>
          <a:p>
            <a:r>
              <a:rPr lang="en-US" dirty="0" smtClean="0"/>
              <a:t>if v ≠ r, signature is rejected</a:t>
            </a:r>
          </a:p>
          <a:p>
            <a:r>
              <a:rPr lang="en-US" dirty="0" smtClean="0"/>
              <a:t>Can replace exponentiation with Elliptic Curve operations to create ECDSA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Message Integrity with HMAC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secure hashes be used symmetrically?</a:t>
            </a:r>
          </a:p>
          <a:p>
            <a:endParaRPr lang="en-US" dirty="0"/>
          </a:p>
        </p:txBody>
      </p:sp>
      <p:pic>
        <p:nvPicPr>
          <p:cNvPr id="4" name="Picture 3" descr="f04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3733800" cy="387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X.509 Certificates – distribution of 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Public keys are distributed in x.509 certificate files</a:t>
            </a:r>
          </a:p>
          <a:p>
            <a:r>
              <a:rPr lang="en-US" dirty="0" smtClean="0"/>
              <a:t>X.509 certificates are signed by a certificate authority (CA)</a:t>
            </a:r>
          </a:p>
          <a:p>
            <a:r>
              <a:rPr lang="en-US" dirty="0" smtClean="0"/>
              <a:t>CA public keys are in turn distributed as x.509 certificate files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Certificate-Related Browser errors:</a:t>
            </a:r>
            <a:br>
              <a:rPr lang="en-US" dirty="0" smtClean="0"/>
            </a:br>
            <a:r>
              <a:rPr lang="en-US" dirty="0" smtClean="0"/>
              <a:t>Certificate Expired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155" y="1600200"/>
            <a:ext cx="6061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Certificate-Related Browser errors:</a:t>
            </a:r>
            <a:br>
              <a:rPr lang="en-US" dirty="0" smtClean="0"/>
            </a:br>
            <a:r>
              <a:rPr lang="en-US" dirty="0" smtClean="0"/>
              <a:t>Domain-name mismatch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155" y="1600200"/>
            <a:ext cx="6061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Certificate-Related Browser errors:</a:t>
            </a:r>
            <a:br>
              <a:rPr lang="en-US" dirty="0" smtClean="0"/>
            </a:br>
            <a:r>
              <a:rPr lang="en-US" dirty="0" err="1" smtClean="0"/>
              <a:t>Untrusted</a:t>
            </a:r>
            <a:r>
              <a:rPr lang="en-US" dirty="0" smtClean="0"/>
              <a:t> Signer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155" y="1600200"/>
            <a:ext cx="6061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all of these actually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certificate serves two primary purposes:</a:t>
            </a:r>
          </a:p>
          <a:p>
            <a:r>
              <a:rPr lang="en-US" dirty="0" smtClean="0"/>
              <a:t>1) Provide a public key by which the browser and the server may exchange data securely over a public medium</a:t>
            </a:r>
          </a:p>
          <a:p>
            <a:r>
              <a:rPr lang="en-US" dirty="0" smtClean="0"/>
              <a:t>2) Prove correct ownership of a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Format - Issuer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547" y="1600200"/>
            <a:ext cx="3888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-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(P), P =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(C); K is a secret parameter</a:t>
            </a:r>
          </a:p>
          <a:p>
            <a:r>
              <a:rPr lang="en-US" dirty="0" smtClean="0"/>
              <a:t>Ciphers: standard algorithms such as DES, 3DES, AES, RC4, Blowfish, IDEA – hundreds more</a:t>
            </a:r>
          </a:p>
          <a:p>
            <a:r>
              <a:rPr lang="en-US" dirty="0" smtClean="0"/>
              <a:t>SSL/TLS provisionally supports any cipher</a:t>
            </a:r>
          </a:p>
          <a:p>
            <a:r>
              <a:rPr lang="en-US" dirty="0" smtClean="0"/>
              <a:t>Most implementations support DES, 3DES, AES and RC4</a:t>
            </a:r>
          </a:p>
          <a:p>
            <a:r>
              <a:rPr lang="en-US" dirty="0" smtClean="0"/>
              <a:t>Called symmetric because the same key is used for encryption and decryption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Trust Chains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547" y="1600200"/>
            <a:ext cx="3888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Certificate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 a mapping of public keys of trusted CA’s</a:t>
            </a:r>
          </a:p>
          <a:p>
            <a:r>
              <a:rPr lang="en-US" dirty="0" smtClean="0"/>
              <a:t>Look up public key and validate signature on each certificate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22405"/>
            <a:ext cx="4038600" cy="368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Format – Validity Period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957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295" y="1600200"/>
            <a:ext cx="3888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Format - Subject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3888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143000" y="4114800"/>
            <a:ext cx="1600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5" idx="6"/>
            <a:endCxn id="8" idx="1"/>
          </p:cNvCxnSpPr>
          <p:nvPr/>
        </p:nvCxnSpPr>
        <p:spPr>
          <a:xfrm flipV="1">
            <a:off x="2743200" y="3447366"/>
            <a:ext cx="3048000" cy="78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3124200"/>
            <a:ext cx="20735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Must match domain</a:t>
            </a:r>
          </a:p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1219200"/>
            <a:ext cx="25146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219200"/>
            <a:ext cx="2514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219200"/>
            <a:ext cx="25146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1219200"/>
            <a:ext cx="2514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1219200"/>
            <a:ext cx="24384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1219200"/>
            <a:ext cx="2438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1905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Key Pair, self sign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24384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Key Pair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05200" y="33528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 in CSR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27432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Distribute certificate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9800" y="1905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CA key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667000" y="2247900"/>
            <a:ext cx="3352800" cy="838200"/>
          </a:xfrm>
          <a:prstGeom prst="bentConnector3">
            <a:avLst>
              <a:gd name="adj1" fmla="val 190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90600" y="36576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 Info, Sign Certificate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5" idx="1"/>
            <a:endCxn id="22" idx="3"/>
          </p:cNvCxnSpPr>
          <p:nvPr/>
        </p:nvCxnSpPr>
        <p:spPr>
          <a:xfrm rot="10800000" flipV="1">
            <a:off x="2667000" y="3695700"/>
            <a:ext cx="838200" cy="342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05200" y="4191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Distribute Signed Cert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13" idx="2"/>
          </p:cNvCxnSpPr>
          <p:nvPr/>
        </p:nvCxnSpPr>
        <p:spPr>
          <a:xfrm rot="5400000">
            <a:off x="1714500" y="2705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5" idx="0"/>
          </p:cNvCxnSpPr>
          <p:nvPr/>
        </p:nvCxnSpPr>
        <p:spPr>
          <a:xfrm rot="5400000">
            <a:off x="4229100" y="3238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2"/>
            <a:endCxn id="29" idx="1"/>
          </p:cNvCxnSpPr>
          <p:nvPr/>
        </p:nvCxnSpPr>
        <p:spPr>
          <a:xfrm rot="16200000" flipH="1">
            <a:off x="2609850" y="3638550"/>
            <a:ext cx="114300" cy="1676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19800" y="4191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Validate CA Signature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29" idx="3"/>
            <a:endCxn id="44" idx="1"/>
          </p:cNvCxnSpPr>
          <p:nvPr/>
        </p:nvCxnSpPr>
        <p:spPr>
          <a:xfrm>
            <a:off x="5181600" y="4533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505200" y="51054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 with private key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019800" y="51054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 Signature</a:t>
            </a:r>
            <a:endParaRPr lang="en-US" dirty="0"/>
          </a:p>
        </p:txBody>
      </p:sp>
      <p:sp>
        <p:nvSpPr>
          <p:cNvPr id="56" name="Explosion 2 55"/>
          <p:cNvSpPr/>
          <p:nvPr/>
        </p:nvSpPr>
        <p:spPr>
          <a:xfrm>
            <a:off x="6324600" y="1219200"/>
            <a:ext cx="2590800" cy="1981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Must be done out of band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533400" y="3352800"/>
            <a:ext cx="2590800" cy="1981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Must be done out of band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48" idx="3"/>
            <a:endCxn id="49" idx="1"/>
          </p:cNvCxnSpPr>
          <p:nvPr/>
        </p:nvCxnSpPr>
        <p:spPr>
          <a:xfrm>
            <a:off x="5181600" y="5448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build="allAtOnce" animBg="1"/>
      <p:bldP spid="22" grpId="0" animBg="1"/>
      <p:bldP spid="29" grpId="0" animBg="1"/>
      <p:bldP spid="44" grpId="0" animBg="1"/>
      <p:bldP spid="48" grpId="0" animBg="1"/>
      <p:bldP spid="49" grpId="0" animBg="1"/>
      <p:bldP spid="56" grpId="0" animBg="1"/>
      <p:bldP spid="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Putting it all together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– SSL handshake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219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295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rot="16200000" flipH="1">
            <a:off x="19050" y="4133850"/>
            <a:ext cx="4191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4724400" y="41529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 rot="21292848">
            <a:off x="2147391" y="2800538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Hello (select a cipher suite)</a:t>
            </a:r>
            <a:endParaRPr lang="en-US" i="1" dirty="0"/>
          </a:p>
        </p:txBody>
      </p:sp>
      <p:sp>
        <p:nvSpPr>
          <p:cNvPr id="15" name="Right Arrow 14"/>
          <p:cNvSpPr/>
          <p:nvPr/>
        </p:nvSpPr>
        <p:spPr>
          <a:xfrm rot="227202">
            <a:off x="2146034" y="2136624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Hello (supported suites)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21292848">
            <a:off x="2147392" y="3181537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Certificate</a:t>
            </a:r>
            <a:endParaRPr lang="en-US" i="1" dirty="0"/>
          </a:p>
        </p:txBody>
      </p:sp>
      <p:sp>
        <p:nvSpPr>
          <p:cNvPr id="17" name="Left Arrow 16"/>
          <p:cNvSpPr/>
          <p:nvPr/>
        </p:nvSpPr>
        <p:spPr>
          <a:xfrm rot="21292848">
            <a:off x="2147391" y="3537142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</a:t>
            </a:r>
            <a:endParaRPr lang="en-US" i="1" dirty="0"/>
          </a:p>
        </p:txBody>
      </p:sp>
      <p:sp>
        <p:nvSpPr>
          <p:cNvPr id="18" name="Right Arrow 17"/>
          <p:cNvSpPr/>
          <p:nvPr/>
        </p:nvSpPr>
        <p:spPr>
          <a:xfrm rot="227202">
            <a:off x="2146034" y="4194023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pub</a:t>
            </a:r>
            <a:r>
              <a:rPr lang="en-US" dirty="0" smtClean="0"/>
              <a:t>(Key Exchange)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227202">
            <a:off x="2146035" y="4651224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Cipher Spec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21292848">
            <a:off x="2147392" y="5492932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Cipher Spec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to 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works, but an attacker can record an exchange and replay it again and again</a:t>
            </a:r>
          </a:p>
          <a:p>
            <a:r>
              <a:rPr lang="en-US" dirty="0" smtClean="0"/>
              <a:t>In order to guard against replay attacks, work a variable state into the handshake and authenticate the entire handshake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finished messages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contain a hash of all messages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219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295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rot="16200000" flipH="1">
            <a:off x="19050" y="4133850"/>
            <a:ext cx="4191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4724400" y="41529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 rot="21292848">
            <a:off x="2147391" y="2800538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Hello (select a cipher suite)</a:t>
            </a:r>
            <a:endParaRPr lang="en-US" i="1" dirty="0"/>
          </a:p>
        </p:txBody>
      </p:sp>
      <p:sp>
        <p:nvSpPr>
          <p:cNvPr id="15" name="Right Arrow 14"/>
          <p:cNvSpPr/>
          <p:nvPr/>
        </p:nvSpPr>
        <p:spPr>
          <a:xfrm rot="227202">
            <a:off x="2146034" y="2136624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Hello (supported suites)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21292848">
            <a:off x="2147392" y="3181537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Certificate</a:t>
            </a:r>
            <a:endParaRPr lang="en-US" i="1" dirty="0"/>
          </a:p>
        </p:txBody>
      </p:sp>
      <p:sp>
        <p:nvSpPr>
          <p:cNvPr id="17" name="Left Arrow 16"/>
          <p:cNvSpPr/>
          <p:nvPr/>
        </p:nvSpPr>
        <p:spPr>
          <a:xfrm rot="21292848">
            <a:off x="2147391" y="3537142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</a:t>
            </a:r>
            <a:endParaRPr lang="en-US" i="1" dirty="0"/>
          </a:p>
        </p:txBody>
      </p:sp>
      <p:sp>
        <p:nvSpPr>
          <p:cNvPr id="18" name="Right Arrow 17"/>
          <p:cNvSpPr/>
          <p:nvPr/>
        </p:nvSpPr>
        <p:spPr>
          <a:xfrm rot="227202">
            <a:off x="2146034" y="4194023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pub</a:t>
            </a:r>
            <a:r>
              <a:rPr lang="en-US" dirty="0" smtClean="0"/>
              <a:t>(Key Exchange)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227202">
            <a:off x="2146035" y="4651224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Cipher Spec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227202">
            <a:off x="2146036" y="5032223"/>
            <a:ext cx="472440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(Finished)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21292848">
            <a:off x="2147392" y="5492932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Cipher Spec</a:t>
            </a:r>
            <a:endParaRPr lang="en-US" i="1" dirty="0"/>
          </a:p>
        </p:txBody>
      </p:sp>
      <p:sp>
        <p:nvSpPr>
          <p:cNvPr id="22" name="Left Arrow 21"/>
          <p:cNvSpPr/>
          <p:nvPr/>
        </p:nvSpPr>
        <p:spPr>
          <a:xfrm rot="21292848">
            <a:off x="2147391" y="5848537"/>
            <a:ext cx="472440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(Finished)</a:t>
            </a:r>
            <a:endParaRPr lang="en-US" i="1" dirty="0"/>
          </a:p>
        </p:txBody>
      </p:sp>
      <p:sp>
        <p:nvSpPr>
          <p:cNvPr id="24" name="Left Brace 23"/>
          <p:cNvSpPr/>
          <p:nvPr/>
        </p:nvSpPr>
        <p:spPr>
          <a:xfrm>
            <a:off x="1371600" y="2133600"/>
            <a:ext cx="30480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hape 25"/>
          <p:cNvCxnSpPr>
            <a:stCxn id="24" idx="1"/>
          </p:cNvCxnSpPr>
          <p:nvPr/>
        </p:nvCxnSpPr>
        <p:spPr>
          <a:xfrm rot="10800000" flipV="1">
            <a:off x="1219200" y="3352800"/>
            <a:ext cx="152400" cy="1752600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19200" y="5105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796385" y="381000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>
            <a:off x="7086600" y="2133600"/>
            <a:ext cx="304800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7" idx="1"/>
          </p:cNvCxnSpPr>
          <p:nvPr/>
        </p:nvCxnSpPr>
        <p:spPr>
          <a:xfrm rot="10800000" flipH="1" flipV="1">
            <a:off x="7391400" y="3848100"/>
            <a:ext cx="228600" cy="2019300"/>
          </a:xfrm>
          <a:prstGeom prst="bentConnector4">
            <a:avLst>
              <a:gd name="adj1" fmla="val 102817"/>
              <a:gd name="adj2" fmla="val 92453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3"/>
          </p:cNvCxnSpPr>
          <p:nvPr/>
        </p:nvCxnSpPr>
        <p:spPr>
          <a:xfrm rot="10800000" flipV="1">
            <a:off x="6862370" y="5867399"/>
            <a:ext cx="757631" cy="30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5400000">
            <a:off x="7490317" y="462548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3" grpId="0"/>
      <p:bldP spid="27" grpId="0" animBg="1"/>
      <p:bldP spid="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Hello</a:t>
            </a:r>
            <a:endParaRPr lang="en-US" dirty="0"/>
          </a:p>
        </p:txBody>
      </p:sp>
      <p:pic>
        <p:nvPicPr>
          <p:cNvPr id="4" name="Content Placeholder 3" descr="f060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412" y="2753519"/>
            <a:ext cx="6353175" cy="221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Hello</a:t>
            </a:r>
            <a:endParaRPr lang="en-US" dirty="0"/>
          </a:p>
        </p:txBody>
      </p:sp>
      <p:pic>
        <p:nvPicPr>
          <p:cNvPr id="4" name="Content Placeholder 3" descr="f0606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412" y="2753519"/>
            <a:ext cx="6353175" cy="221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Oldest digital cipher still in use</a:t>
            </a:r>
          </a:p>
          <a:p>
            <a:r>
              <a:rPr lang="en-US" dirty="0" smtClean="0"/>
              <a:t>Developed by IBM for the NSA in 1974</a:t>
            </a:r>
          </a:p>
          <a:p>
            <a:r>
              <a:rPr lang="en-US" dirty="0" smtClean="0"/>
              <a:t>Fixed 56-bit key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aren’t exchange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Key Exchange includes a premaster secret</a:t>
            </a:r>
          </a:p>
          <a:p>
            <a:r>
              <a:rPr lang="en-US" dirty="0" smtClean="0"/>
              <a:t>This is passed to the Pseudo-Random function, which is based on secure hashes, to generate the master secret</a:t>
            </a:r>
          </a:p>
          <a:p>
            <a:r>
              <a:rPr lang="en-US" dirty="0" smtClean="0"/>
              <a:t>The master secret is split into cryptography and HMAC keys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Bleichenbacher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deduce the private key by returning an invalid key exchange message</a:t>
            </a:r>
          </a:p>
          <a:p>
            <a:r>
              <a:rPr lang="en-US" dirty="0" smtClean="0"/>
              <a:t>If the server responds with a handshake completion error rather than an invalid message error, one bit of private key information is leaked</a:t>
            </a:r>
          </a:p>
          <a:p>
            <a:r>
              <a:rPr lang="en-US" dirty="0" smtClean="0"/>
              <a:t>Solution: ignore malformed key exchange and complete the handshake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master secret</a:t>
            </a:r>
            <a:endParaRPr lang="en-US" dirty="0"/>
          </a:p>
        </p:txBody>
      </p:sp>
      <p:pic>
        <p:nvPicPr>
          <p:cNvPr id="4" name="Content Placeholder 3" descr="f0607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7987" y="1810544"/>
            <a:ext cx="3248025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Name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has no notion of host names</a:t>
            </a:r>
          </a:p>
          <a:p>
            <a:r>
              <a:rPr lang="en-US" dirty="0" smtClean="0"/>
              <a:t>Problematic with shared sites – which certificate to respond with?</a:t>
            </a:r>
          </a:p>
          <a:p>
            <a:r>
              <a:rPr lang="en-US" dirty="0" smtClean="0"/>
              <a:t>SNI client hello extension allows the client to specify which host it’s trying to connect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exchange is time-consuming</a:t>
            </a:r>
          </a:p>
          <a:p>
            <a:r>
              <a:rPr lang="en-US" dirty="0" smtClean="0"/>
              <a:t>HTTP is based around a lot of short transactions</a:t>
            </a:r>
          </a:p>
          <a:p>
            <a:r>
              <a:rPr lang="en-US" dirty="0" smtClean="0"/>
              <a:t>Session resumption allows both sides to remember keying material to be reused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Certificate-less key exchange</a:t>
            </a:r>
          </a:p>
          <a:p>
            <a:r>
              <a:rPr lang="en-US" dirty="0" smtClean="0"/>
              <a:t>Must be based on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r>
              <a:rPr lang="en-US" dirty="0" smtClean="0"/>
              <a:t>No authentication of server, vulnerable to man-in-the middle attacks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server can insist that the client verify itself as well</a:t>
            </a:r>
          </a:p>
          <a:p>
            <a:r>
              <a:rPr lang="en-US" dirty="0" smtClean="0"/>
              <a:t>Client and server may have a different list of trusted certificate authorities</a:t>
            </a:r>
          </a:p>
          <a:p>
            <a:r>
              <a:rPr lang="en-US" dirty="0" smtClean="0"/>
              <a:t>Client doesn’t have an identity to validate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Renegotiation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Discard keying material, negotiate new keys</a:t>
            </a:r>
          </a:p>
          <a:p>
            <a:r>
              <a:rPr lang="en-US" dirty="0" smtClean="0"/>
              <a:t>Either side can initiate – client initiates by sending new client hello, server initiates by sending explicit renegotiation request (called a “hello request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Renegotiation handshake is encrypted using previously negotiated key material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attacks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rot="16200000" flipH="1">
            <a:off x="1714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9339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227202">
            <a:off x="2133597" y="2594698"/>
            <a:ext cx="2443266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0" y="1676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647950" y="4362450"/>
            <a:ext cx="3886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 rot="21292848">
            <a:off x="2153294" y="4069536"/>
            <a:ext cx="2425959" cy="549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handshake complete</a:t>
            </a:r>
            <a:endParaRPr lang="en-US" i="1" dirty="0"/>
          </a:p>
        </p:txBody>
      </p:sp>
      <p:sp>
        <p:nvSpPr>
          <p:cNvPr id="16" name="Right Arrow 15"/>
          <p:cNvSpPr/>
          <p:nvPr/>
        </p:nvSpPr>
        <p:spPr>
          <a:xfrm rot="227202">
            <a:off x="4567121" y="2742239"/>
            <a:ext cx="2296106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27202">
            <a:off x="4587086" y="3659226"/>
            <a:ext cx="2296106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renegotiate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27202">
            <a:off x="4587086" y="3199439"/>
            <a:ext cx="2296106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prepend</a:t>
            </a:r>
            <a:r>
              <a:rPr lang="en-US" dirty="0" smtClean="0"/>
              <a:t> some data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227202">
            <a:off x="2187581" y="4725554"/>
            <a:ext cx="4667780" cy="53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0xFF01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 – reject renegotiation attempts</a:t>
            </a:r>
          </a:p>
          <a:p>
            <a:r>
              <a:rPr lang="en-US" dirty="0" smtClean="0"/>
              <a:t>RFC 5746 describes a client and server extension that allows one session to be securely tied back to another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– High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880002" y="1600200"/>
          <a:ext cx="3383996" cy="4525963"/>
        </p:xfrm>
        <a:graphic>
          <a:graphicData uri="http://schemas.openxmlformats.org/presentationml/2006/ole">
            <p:oleObj spid="_x0000_s1026" name="Visio" r:id="rId3" imgW="6665251" imgH="891543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SSL/TLS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1995: Netscape releases a browser with SSLv2</a:t>
            </a:r>
          </a:p>
          <a:p>
            <a:r>
              <a:rPr lang="en-US" dirty="0" smtClean="0"/>
              <a:t>1996: SSLv2 is found to be flawed, SSLv3 is specified</a:t>
            </a:r>
          </a:p>
          <a:p>
            <a:r>
              <a:rPr lang="en-US" dirty="0" smtClean="0"/>
              <a:t>1999: IETF takes over SSL, renames it TLS, blesses version 1.0</a:t>
            </a:r>
          </a:p>
          <a:p>
            <a:r>
              <a:rPr lang="en-US" dirty="0" smtClean="0"/>
              <a:t>2006: TLS 1.1 is released, minor revisions</a:t>
            </a:r>
          </a:p>
          <a:p>
            <a:r>
              <a:rPr lang="en-US" dirty="0" smtClean="0"/>
              <a:t>2008: TLS 1.2 is released, major revisions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pic>
        <p:nvPicPr>
          <p:cNvPr id="4" name="Picture 3" descr="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526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– One round</a:t>
            </a:r>
            <a:endParaRPr lang="en-US" dirty="0"/>
          </a:p>
        </p:txBody>
      </p:sp>
      <p:pic>
        <p:nvPicPr>
          <p:cNvPr id="6" name="Content Placeholder 5" descr="D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780" y="1600200"/>
            <a:ext cx="32004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Triples DES key size by running the DES algorithm three times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9718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3581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Decrypt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191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600" y="29718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181600" y="3581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5181600" y="4191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0" name="Left Arrow 9"/>
          <p:cNvSpPr/>
          <p:nvPr/>
        </p:nvSpPr>
        <p:spPr>
          <a:xfrm>
            <a:off x="4267200" y="3200400"/>
            <a:ext cx="914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267200" y="3810000"/>
            <a:ext cx="914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267200" y="4419600"/>
            <a:ext cx="914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Rijndael</a:t>
            </a:r>
            <a:r>
              <a:rPr lang="en-US" dirty="0" smtClean="0"/>
              <a:t>/AES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started looking for a replacement for DES in 2001</a:t>
            </a:r>
          </a:p>
          <a:p>
            <a:r>
              <a:rPr lang="en-US" dirty="0" err="1" smtClean="0"/>
              <a:t>Rijndael</a:t>
            </a:r>
            <a:r>
              <a:rPr lang="en-US" dirty="0" smtClean="0"/>
              <a:t> supports 128, 192 and 256-bit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1533</Words>
  <Application>Microsoft Office PowerPoint</Application>
  <PresentationFormat>On-screen Show (4:3)</PresentationFormat>
  <Paragraphs>287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Visio</vt:lpstr>
      <vt:lpstr>Acrobat Document</vt:lpstr>
      <vt:lpstr>Real-world cryptography – SSL/TLS</vt:lpstr>
      <vt:lpstr>Outline</vt:lpstr>
      <vt:lpstr>Digital Security</vt:lpstr>
      <vt:lpstr>Privacy - Encryption</vt:lpstr>
      <vt:lpstr>DES</vt:lpstr>
      <vt:lpstr>DES – High level</vt:lpstr>
      <vt:lpstr>DES – One round</vt:lpstr>
      <vt:lpstr>3DES</vt:lpstr>
      <vt:lpstr>Rijndael/AES</vt:lpstr>
      <vt:lpstr>AES Encryption</vt:lpstr>
      <vt:lpstr>Block Ciphers and Padding</vt:lpstr>
      <vt:lpstr>Block Ciphers and CBC mode</vt:lpstr>
      <vt:lpstr>RC4</vt:lpstr>
      <vt:lpstr>RC4 Encryption</vt:lpstr>
      <vt:lpstr>The problem with encryption – key exchange</vt:lpstr>
      <vt:lpstr>Public-key cryptography - RSA</vt:lpstr>
      <vt:lpstr>Diffie-Hellman Key Exchange</vt:lpstr>
      <vt:lpstr>Diffie-Hellman</vt:lpstr>
      <vt:lpstr>Elliptic-Curve Cryptography</vt:lpstr>
      <vt:lpstr>Adding Points on an elliptic curve</vt:lpstr>
      <vt:lpstr>Computing P3 from P1 and P2</vt:lpstr>
      <vt:lpstr>Large Number Arithmetic</vt:lpstr>
      <vt:lpstr>Large Number Multiplication</vt:lpstr>
      <vt:lpstr>Binary Multiplication – double and add</vt:lpstr>
      <vt:lpstr>Binary Exponentiation – square and multiply</vt:lpstr>
      <vt:lpstr>Efficient, but leads to timing attacks</vt:lpstr>
      <vt:lpstr>Key exchange over an insecure channel</vt:lpstr>
      <vt:lpstr>Man-in-the middle attack</vt:lpstr>
      <vt:lpstr>Prove Identity through digital signatures</vt:lpstr>
      <vt:lpstr>Document surrogates with secure hashes</vt:lpstr>
      <vt:lpstr>DSA Signature generation</vt:lpstr>
      <vt:lpstr>DSA Signature Verification</vt:lpstr>
      <vt:lpstr>Providing Message Integrity with HMAC</vt:lpstr>
      <vt:lpstr>X.509 Certificates – distribution of public keys</vt:lpstr>
      <vt:lpstr>Certificate-Related Browser errors: Certificate Expired</vt:lpstr>
      <vt:lpstr>Certificate-Related Browser errors: Domain-name mismatch</vt:lpstr>
      <vt:lpstr>Certificate-Related Browser errors: Untrusted Signer</vt:lpstr>
      <vt:lpstr>What do all of these actually mean?</vt:lpstr>
      <vt:lpstr>Certificate Format - Issuer</vt:lpstr>
      <vt:lpstr>Certificate Trust Chains</vt:lpstr>
      <vt:lpstr>Trusted Certificate Authorities</vt:lpstr>
      <vt:lpstr>Certificate Format – Validity Period</vt:lpstr>
      <vt:lpstr>Certificate Format - Subject</vt:lpstr>
      <vt:lpstr>Roles and Responsibilities</vt:lpstr>
      <vt:lpstr>Slide 45</vt:lpstr>
      <vt:lpstr>Vulnerable to replay attacks</vt:lpstr>
      <vt:lpstr>Slide 47</vt:lpstr>
      <vt:lpstr>Client Hello</vt:lpstr>
      <vt:lpstr>Server Hello</vt:lpstr>
      <vt:lpstr>Keys aren’t exchange directly</vt:lpstr>
      <vt:lpstr>Bleichenbacher Attack</vt:lpstr>
      <vt:lpstr>Computing master secret</vt:lpstr>
      <vt:lpstr>Server Name Extension</vt:lpstr>
      <vt:lpstr>Session Resumption</vt:lpstr>
      <vt:lpstr>Ephemeral Key Exchange</vt:lpstr>
      <vt:lpstr>Mutual Authentication</vt:lpstr>
      <vt:lpstr>Session Renegotiation</vt:lpstr>
      <vt:lpstr>Prefix attacks</vt:lpstr>
      <vt:lpstr>Extension 0xFF01</vt:lpstr>
      <vt:lpstr>History of SSL/TLS</vt:lpstr>
      <vt:lpstr>More Information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SSL/TLS Using Cryptography and PKI</dc:title>
  <dc:creator>jdavies</dc:creator>
  <cp:lastModifiedBy>jdavies</cp:lastModifiedBy>
  <cp:revision>123</cp:revision>
  <dcterms:created xsi:type="dcterms:W3CDTF">2011-04-19T01:02:42Z</dcterms:created>
  <dcterms:modified xsi:type="dcterms:W3CDTF">2011-05-04T15:20:45Z</dcterms:modified>
</cp:coreProperties>
</file>